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56"/>
  </p:handoutMasterIdLst>
  <p:sldIdLst>
    <p:sldId id="325" r:id="rId4"/>
    <p:sldId id="260" r:id="rId6"/>
    <p:sldId id="516" r:id="rId7"/>
    <p:sldId id="468" r:id="rId8"/>
    <p:sldId id="612" r:id="rId9"/>
    <p:sldId id="469" r:id="rId10"/>
    <p:sldId id="470" r:id="rId11"/>
    <p:sldId id="517" r:id="rId12"/>
    <p:sldId id="521" r:id="rId13"/>
    <p:sldId id="523" r:id="rId14"/>
    <p:sldId id="524" r:id="rId15"/>
    <p:sldId id="575" r:id="rId16"/>
    <p:sldId id="526" r:id="rId17"/>
    <p:sldId id="528" r:id="rId18"/>
    <p:sldId id="530" r:id="rId19"/>
    <p:sldId id="532" r:id="rId20"/>
    <p:sldId id="533" r:id="rId21"/>
    <p:sldId id="536" r:id="rId22"/>
    <p:sldId id="576" r:id="rId23"/>
    <p:sldId id="577" r:id="rId24"/>
    <p:sldId id="537" r:id="rId25"/>
    <p:sldId id="538" r:id="rId26"/>
    <p:sldId id="542" r:id="rId27"/>
    <p:sldId id="544" r:id="rId28"/>
    <p:sldId id="545" r:id="rId29"/>
    <p:sldId id="546" r:id="rId30"/>
    <p:sldId id="547" r:id="rId31"/>
    <p:sldId id="550" r:id="rId32"/>
    <p:sldId id="616" r:id="rId33"/>
    <p:sldId id="553" r:id="rId34"/>
    <p:sldId id="554" r:id="rId35"/>
    <p:sldId id="555" r:id="rId36"/>
    <p:sldId id="552" r:id="rId37"/>
    <p:sldId id="556" r:id="rId38"/>
    <p:sldId id="558" r:id="rId39"/>
    <p:sldId id="559" r:id="rId40"/>
    <p:sldId id="561" r:id="rId41"/>
    <p:sldId id="562" r:id="rId42"/>
    <p:sldId id="619" r:id="rId43"/>
    <p:sldId id="277" r:id="rId44"/>
    <p:sldId id="578" r:id="rId45"/>
    <p:sldId id="579" r:id="rId46"/>
    <p:sldId id="549" r:id="rId47"/>
    <p:sldId id="563" r:id="rId48"/>
    <p:sldId id="564" r:id="rId49"/>
    <p:sldId id="565" r:id="rId50"/>
    <p:sldId id="566" r:id="rId51"/>
    <p:sldId id="567" r:id="rId52"/>
    <p:sldId id="621" r:id="rId53"/>
    <p:sldId id="571" r:id="rId54"/>
    <p:sldId id="574" r:id="rId55"/>
  </p:sldIdLst>
  <p:sldSz cx="12190095" cy="6859270"/>
  <p:notesSz cx="6858000" cy="9144000"/>
  <p:custDataLst>
    <p:tags r:id="rId61"/>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王晓娟" initials="wang"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4AD"/>
    <a:srgbClr val="1369B2"/>
    <a:srgbClr val="595959"/>
    <a:srgbClr val="006BBC"/>
    <a:srgbClr val="1FB071"/>
    <a:srgbClr val="63B0E3"/>
    <a:srgbClr val="FAFAFA"/>
    <a:srgbClr val="F2F2F2"/>
    <a:srgbClr val="0075CC"/>
    <a:srgbClr val="008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2" autoAdjust="0"/>
    <p:restoredTop sz="53435" autoAdjust="0"/>
  </p:normalViewPr>
  <p:slideViewPr>
    <p:cSldViewPr>
      <p:cViewPr varScale="1">
        <p:scale>
          <a:sx n="62" d="100"/>
          <a:sy n="62" d="100"/>
        </p:scale>
        <p:origin x="-96" y="420"/>
      </p:cViewPr>
      <p:guideLst>
        <p:guide orient="horz" pos="2123"/>
        <p:guide pos="256"/>
        <p:guide pos="656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3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1" Type="http://schemas.openxmlformats.org/officeDocument/2006/relationships/tags" Target="tags/tag1.xml"/><Relationship Id="rId60" Type="http://schemas.openxmlformats.org/officeDocument/2006/relationships/commentAuthors" Target="commentAuthors.xml"/><Relationship Id="rId6" Type="http://schemas.openxmlformats.org/officeDocument/2006/relationships/slide" Target="slides/slide2.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18DD506-FCF6-6C43-A8D2-7B8B19011AD5}"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15" y="390618"/>
            <a:ext cx="520428" cy="274702"/>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endParaRPr lang="zh-CN" altLang="en-US"/>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endParaRPr lang="zh-CN" altLang="en-US"/>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sym typeface="+mn-ea"/>
            </a:endParaRPr>
          </a:p>
          <a:p>
            <a:pPr lvl="0"/>
            <a:r>
              <a:rPr lang="zh-CN" altLang="en-US">
                <a:sym typeface="+mn-ea"/>
              </a:rPr>
              <a:t>单击此处编辑正文</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5" Type="http://schemas.openxmlformats.org/officeDocument/2006/relationships/theme" Target="../theme/theme2.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3340900" y="2709714"/>
            <a:ext cx="5508612" cy="922020"/>
          </a:xfrm>
          <a:prstGeom prst="rect">
            <a:avLst/>
          </a:prstGeom>
          <a:noFill/>
        </p:spPr>
        <p:txBody>
          <a:bodyPr wrap="square" rtlCol="0">
            <a:spAutoFit/>
          </a:bodyPr>
          <a:lstStyle/>
          <a:p>
            <a:r>
              <a:rPr lang="zh-CN" altLang="en-US" sz="5400" dirty="0">
                <a:solidFill>
                  <a:srgbClr val="1369B2"/>
                </a:solidFill>
                <a:latin typeface="思源黑体 CN Bold" pitchFamily="34" charset="-122"/>
                <a:ea typeface="思源黑体 CN Bold" pitchFamily="34" charset="-122"/>
                <a:cs typeface="+mn-ea"/>
                <a:sym typeface="思源黑体 CN Medium" panose="020B0600000000000000" pitchFamily="34" charset="-122"/>
              </a:rPr>
              <a:t>第</a:t>
            </a:r>
            <a:r>
              <a:rPr lang="en-US" altLang="zh-CN" sz="5400" dirty="0">
                <a:solidFill>
                  <a:srgbClr val="1369B2"/>
                </a:solidFill>
                <a:latin typeface="思源黑体 CN Bold" pitchFamily="34" charset="-122"/>
                <a:ea typeface="思源黑体 CN Bold" pitchFamily="34" charset="-122"/>
                <a:cs typeface="+mn-ea"/>
                <a:sym typeface="思源黑体 CN Medium" panose="020B0600000000000000" pitchFamily="34" charset="-122"/>
              </a:rPr>
              <a:t>8</a:t>
            </a:r>
            <a:r>
              <a:rPr lang="zh-CN" altLang="en-US" sz="5400" dirty="0">
                <a:solidFill>
                  <a:srgbClr val="1369B2"/>
                </a:solidFill>
                <a:latin typeface="思源黑体 CN Bold" pitchFamily="34" charset="-122"/>
                <a:ea typeface="思源黑体 CN Bold" pitchFamily="34" charset="-122"/>
                <a:cs typeface="+mn-ea"/>
                <a:sym typeface="思源黑体 CN Medium" panose="020B0600000000000000" pitchFamily="34" charset="-122"/>
              </a:rPr>
              <a:t>章  </a:t>
            </a:r>
            <a:r>
              <a:rPr lang="zh-CN" altLang="en-US" sz="5400" dirty="0">
                <a:solidFill>
                  <a:srgbClr val="1F74AD"/>
                </a:solidFill>
                <a:latin typeface="微软雅黑" panose="020B0503020204020204" pitchFamily="34" charset="-122"/>
                <a:ea typeface="微软雅黑" panose="020B0503020204020204" pitchFamily="34" charset="-122"/>
              </a:rPr>
              <a:t>房价分析</a:t>
            </a:r>
            <a:endParaRPr lang="zh-CN" altLang="zh-CN" sz="5400" dirty="0">
              <a:solidFill>
                <a:srgbClr val="1F74AD"/>
              </a:solidFill>
              <a:latin typeface="思源黑体 CN Bold" pitchFamily="34" charset="-122"/>
              <a:ea typeface="思源黑体 CN Bold"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54646" y="765498"/>
            <a:ext cx="9721080" cy="4818771"/>
            <a:chOff x="2061825" y="1318206"/>
            <a:chExt cx="7994738" cy="3954127"/>
          </a:xfrm>
        </p:grpSpPr>
        <p:sp>
          <p:nvSpPr>
            <p:cNvPr id="7177" name="TextBox 15"/>
            <p:cNvSpPr txBox="1"/>
            <p:nvPr/>
          </p:nvSpPr>
          <p:spPr>
            <a:xfrm>
              <a:off x="2425645" y="4439678"/>
              <a:ext cx="2032470" cy="832655"/>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2" name="TextBox 17"/>
            <p:cNvSpPr txBox="1"/>
            <p:nvPr/>
          </p:nvSpPr>
          <p:spPr>
            <a:xfrm>
              <a:off x="2133849" y="2085659"/>
              <a:ext cx="7922714" cy="723232"/>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只保留有</a:t>
              </a:r>
              <a:r>
                <a:rPr lang="en-US" altLang="zh-CN" kern="100" dirty="0">
                  <a:solidFill>
                    <a:srgbClr val="000000"/>
                  </a:solidFill>
                  <a:latin typeface="Times New Roman Regular" panose="02020603050405020304" charset="0"/>
                  <a:ea typeface="宋体" charset="0"/>
                  <a:cs typeface="Times New Roman Regular" panose="02020603050405020304" charset="0"/>
                </a:rPr>
                <a:t>7</a:t>
              </a:r>
              <a:r>
                <a:rPr lang="zh-CN" altLang="en-US" kern="100" dirty="0">
                  <a:solidFill>
                    <a:srgbClr val="000000"/>
                  </a:solidFill>
                  <a:latin typeface="Times New Roman Regular" panose="02020603050405020304" charset="0"/>
                  <a:ea typeface="宋体" charset="0"/>
                  <a:cs typeface="Times New Roman Regular" panose="02020603050405020304" charset="0"/>
                </a:rPr>
                <a:t>条信息的记录</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data[msg == 7]</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6"/>
              <a:ext cx="6291851" cy="428312"/>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6</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只保留“房屋信息”中含有</a:t>
              </a:r>
              <a:r>
                <a:rPr lang="en-US" altLang="zh-CN" sz="2800" dirty="0">
                  <a:solidFill>
                    <a:srgbClr val="FF0000"/>
                  </a:solidFill>
                  <a:latin typeface="Times New Roman Regular" panose="02020603050405020304" charset="0"/>
                  <a:ea typeface="宋体" charset="0"/>
                  <a:cs typeface="Times New Roman Regular" panose="02020603050405020304" charset="0"/>
                </a:rPr>
                <a:t>7</a:t>
              </a:r>
              <a:r>
                <a:rPr lang="zh-CN" altLang="en-US" sz="2800" dirty="0">
                  <a:solidFill>
                    <a:srgbClr val="FF0000"/>
                  </a:solidFill>
                  <a:latin typeface="Times New Roman Regular" panose="02020603050405020304" charset="0"/>
                  <a:ea typeface="宋体" charset="0"/>
                  <a:cs typeface="Times New Roman Regular" panose="02020603050405020304" charset="0"/>
                </a:rPr>
                <a:t>条信息的记录</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10630" y="621482"/>
            <a:ext cx="10729192" cy="4503148"/>
            <a:chOff x="2061824" y="1318206"/>
            <a:chExt cx="7922714" cy="7131037"/>
          </a:xfrm>
        </p:grpSpPr>
        <p:sp>
          <p:nvSpPr>
            <p:cNvPr id="7177" name="TextBox 15"/>
            <p:cNvSpPr txBox="1"/>
            <p:nvPr/>
          </p:nvSpPr>
          <p:spPr>
            <a:xfrm>
              <a:off x="2425645" y="4439678"/>
              <a:ext cx="2032470" cy="1606893"/>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2" name="TextBox 17"/>
            <p:cNvSpPr txBox="1"/>
            <p:nvPr/>
          </p:nvSpPr>
          <p:spPr>
            <a:xfrm>
              <a:off x="2061824" y="2049826"/>
              <a:ext cx="7922714" cy="6399417"/>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拆分房屋信息所在列，并将拆分结果增至新标签列</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户型</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('|')[0])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面积</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('|')[1])</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朝向</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('|')[2])</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类型</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('|')[3])</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('|')[4])</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建成时间</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('|')[5])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结构</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('|')[6]) # </a:t>
              </a:r>
              <a:r>
                <a:rPr lang="zh-CN" altLang="en-US" kern="100" dirty="0">
                  <a:solidFill>
                    <a:srgbClr val="000000"/>
                  </a:solidFill>
                  <a:latin typeface="Times New Roman Regular" panose="02020603050405020304" charset="0"/>
                  <a:ea typeface="宋体" charset="0"/>
                  <a:cs typeface="Times New Roman Regular" panose="02020603050405020304" charset="0"/>
                </a:rPr>
                <a:t>删除房屋信息列</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100" dirty="0">
                  <a:solidFill>
                    <a:srgbClr val="000000"/>
                  </a:solidFill>
                  <a:latin typeface="Times New Roman Regular" panose="02020603050405020304" charset="0"/>
                  <a:ea typeface="宋体" charset="0"/>
                  <a:cs typeface="Times New Roman Regular" panose="02020603050405020304" charset="0"/>
                </a:rPr>
                <a:t>', axis = 1)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data.head</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4" y="1318206"/>
              <a:ext cx="4467684" cy="826575"/>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7</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对“房屋信息”所在列进行拆分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15"/>
          <p:cNvSpPr txBox="1"/>
          <p:nvPr/>
        </p:nvSpPr>
        <p:spPr>
          <a:xfrm>
            <a:off x="2425645" y="4439678"/>
            <a:ext cx="2032470" cy="1014648"/>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en-US" altLang="zh-CN" sz="2000" b="1" dirty="0">
              <a:solidFill>
                <a:schemeClr val="bg1"/>
              </a:solidFill>
              <a:latin typeface="Calibri" panose="020F0502020204030204" pitchFamily="2" charset="0"/>
              <a:ea typeface="宋体" pitchFamily="2" charset="-122"/>
            </a:endParaRPr>
          </a:p>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en-US" altLang="zh-CN" sz="2000" b="1" dirty="0">
              <a:solidFill>
                <a:schemeClr val="bg1"/>
              </a:solidFill>
              <a:latin typeface="Calibri" panose="020F0502020204030204" pitchFamily="2" charset="0"/>
              <a:ea typeface="宋体" pitchFamily="2" charset="-122"/>
            </a:endParaRPr>
          </a:p>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zh-CN" altLang="en-US" b="1" dirty="0">
              <a:solidFill>
                <a:schemeClr val="bg1"/>
              </a:solidFill>
              <a:latin typeface="Calibri" panose="020F0502020204030204" pitchFamily="2" charset="0"/>
              <a:ea typeface="宋体" pitchFamily="2" charset="-122"/>
            </a:endParaRPr>
          </a:p>
        </p:txBody>
      </p:sp>
      <p:sp>
        <p:nvSpPr>
          <p:cNvPr id="3" name="矩形 2"/>
          <p:cNvSpPr/>
          <p:nvPr/>
        </p:nvSpPr>
        <p:spPr>
          <a:xfrm>
            <a:off x="982638" y="929670"/>
            <a:ext cx="8202470" cy="461772"/>
          </a:xfrm>
          <a:prstGeom prst="rect">
            <a:avLst/>
          </a:prstGeom>
        </p:spPr>
        <p:txBody>
          <a:bodyPr wrap="square">
            <a:spAutoFit/>
          </a:bodyPr>
          <a:lstStyle/>
          <a:p>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问题</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请用同样的方法可完成对“关注信息”记录的处理</a:t>
            </a:r>
            <a:endParaRPr lang="zh-CN" altLang="en-US"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0630" y="693490"/>
            <a:ext cx="10009112" cy="5285196"/>
            <a:chOff x="1681886" y="1291699"/>
            <a:chExt cx="8716541" cy="4887974"/>
          </a:xfrm>
        </p:grpSpPr>
        <p:sp>
          <p:nvSpPr>
            <p:cNvPr id="7177" name="TextBox 15"/>
            <p:cNvSpPr txBox="1"/>
            <p:nvPr/>
          </p:nvSpPr>
          <p:spPr>
            <a:xfrm>
              <a:off x="2425645" y="4439678"/>
              <a:ext cx="2032470" cy="938465"/>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1681886" y="1291699"/>
              <a:ext cx="7436696" cy="482740"/>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8</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用同样的方法可完成对“关注信息”记录的处理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1791986" y="2076970"/>
              <a:ext cx="8606441" cy="4102703"/>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检索每条关注信息记录中保存的信息个数</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msg = data.</a:t>
              </a:r>
              <a:r>
                <a:rPr lang="zh-CN" altLang="en-US" kern="100" dirty="0">
                  <a:solidFill>
                    <a:srgbClr val="000000"/>
                  </a:solidFill>
                  <a:latin typeface="Times New Roman Regular" panose="02020603050405020304" charset="0"/>
                  <a:ea typeface="宋体" charset="0"/>
                  <a:cs typeface="Times New Roman Regular" panose="02020603050405020304" charset="0"/>
                </a:rPr>
                <a:t>关注信息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len</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msg.value_counts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拆分关注信息所在列，并将拆分结果增至新标签列</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关注人数</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关注信息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('/')[0])</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发布时间</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关注信息</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('/')[1])</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删除房屋信息列</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关注信息</a:t>
              </a:r>
              <a:r>
                <a:rPr lang="en-US" altLang="zh-CN" kern="100" dirty="0">
                  <a:solidFill>
                    <a:srgbClr val="000000"/>
                  </a:solidFill>
                  <a:latin typeface="Times New Roman Regular" panose="02020603050405020304" charset="0"/>
                  <a:ea typeface="宋体" charset="0"/>
                  <a:cs typeface="Times New Roman Regular" panose="02020603050405020304" charset="0"/>
                </a:rPr>
                <a:t>', axis = 1)</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data.head</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4646" y="716682"/>
            <a:ext cx="7922714" cy="2737384"/>
            <a:chOff x="2042096" y="1318206"/>
            <a:chExt cx="7922714" cy="2737384"/>
          </a:xfrm>
        </p:grpSpPr>
        <p:sp>
          <p:nvSpPr>
            <p:cNvPr id="7" name="文本框 6"/>
            <p:cNvSpPr txBox="1"/>
            <p:nvPr/>
          </p:nvSpPr>
          <p:spPr>
            <a:xfrm>
              <a:off x="2061824" y="1318206"/>
              <a:ext cx="3561080" cy="521970"/>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9</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数据缺失值检查</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989300"/>
              <a:ext cx="7922714" cy="2066290"/>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缺失值检查</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data.isnull</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统计缺失值个数</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data.isnull</a:t>
              </a:r>
              <a:r>
                <a:rPr lang="en-US" altLang="zh-CN" kern="100" dirty="0">
                  <a:solidFill>
                    <a:srgbClr val="000000"/>
                  </a:solidFill>
                  <a:latin typeface="Times New Roman Regular" panose="02020603050405020304" charset="0"/>
                  <a:ea typeface="宋体" charset="0"/>
                  <a:cs typeface="Times New Roman Regular" panose="02020603050405020304" charset="0"/>
                </a:rPr>
                <a:t>()).sum()</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6654" y="909514"/>
            <a:ext cx="7922714" cy="1696524"/>
            <a:chOff x="2042096" y="1318206"/>
            <a:chExt cx="7922714" cy="1696524"/>
          </a:xfrm>
        </p:grpSpPr>
        <p:sp>
          <p:nvSpPr>
            <p:cNvPr id="7" name="文本框 6"/>
            <p:cNvSpPr txBox="1"/>
            <p:nvPr/>
          </p:nvSpPr>
          <p:spPr>
            <a:xfrm>
              <a:off x="2061825" y="1318206"/>
              <a:ext cx="3027680" cy="521970"/>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10</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重复值检查</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2133350"/>
              <a:ext cx="7922714" cy="881380"/>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检查重复值</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data.duplicated</a:t>
              </a:r>
              <a:r>
                <a:rPr lang="en-US" altLang="zh-CN" kern="100" dirty="0">
                  <a:solidFill>
                    <a:srgbClr val="000000"/>
                  </a:solidFill>
                  <a:latin typeface="Times New Roman Regular" panose="02020603050405020304" charset="0"/>
                  <a:ea typeface="宋体" charset="0"/>
                  <a:cs typeface="Times New Roman Regular" panose="02020603050405020304" charset="0"/>
                </a:rPr>
                <a:t>()).sum()</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2638" y="621482"/>
            <a:ext cx="10081120" cy="3121146"/>
            <a:chOff x="1892347" y="1318207"/>
            <a:chExt cx="8405718" cy="2028212"/>
          </a:xfrm>
        </p:grpSpPr>
        <p:sp>
          <p:nvSpPr>
            <p:cNvPr id="7" name="文本框 6"/>
            <p:cNvSpPr txBox="1"/>
            <p:nvPr/>
          </p:nvSpPr>
          <p:spPr>
            <a:xfrm>
              <a:off x="2061825" y="1318207"/>
              <a:ext cx="5440284" cy="339191"/>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11</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其中部分元素得类型转换成</a:t>
              </a:r>
              <a:r>
                <a:rPr lang="en-US" altLang="zh-CN" sz="2800" dirty="0">
                  <a:solidFill>
                    <a:srgbClr val="FF0000"/>
                  </a:solidFill>
                  <a:latin typeface="Times New Roman Regular" panose="02020603050405020304" charset="0"/>
                  <a:ea typeface="宋体" charset="0"/>
                  <a:cs typeface="Times New Roman Regular" panose="02020603050405020304" charset="0"/>
                </a:rPr>
                <a:t>float</a:t>
              </a:r>
              <a:r>
                <a:rPr lang="zh-CN" altLang="en-US" sz="2800" dirty="0">
                  <a:solidFill>
                    <a:srgbClr val="FF0000"/>
                  </a:solidFill>
                  <a:latin typeface="Times New Roman Regular" panose="02020603050405020304" charset="0"/>
                  <a:ea typeface="宋体" charset="0"/>
                  <a:cs typeface="Times New Roman Regular" panose="02020603050405020304" charset="0"/>
                </a:rPr>
                <a:t>型</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9" name="TextBox 17"/>
            <p:cNvSpPr txBox="1"/>
            <p:nvPr/>
          </p:nvSpPr>
          <p:spPr>
            <a:xfrm>
              <a:off x="1892347" y="2003683"/>
              <a:ext cx="8405718" cy="1342736"/>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使用正则表达式替换单价列中含有的中文字符</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总价</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re.sub</a:t>
              </a:r>
              <a:r>
                <a:rPr lang="en-US" altLang="zh-CN" kern="100" dirty="0">
                  <a:solidFill>
                    <a:srgbClr val="000000"/>
                  </a:solidFill>
                  <a:latin typeface="Times New Roman Regular" panose="02020603050405020304" charset="0"/>
                  <a:ea typeface="宋体" charset="0"/>
                  <a:cs typeface="Times New Roman Regular" panose="02020603050405020304" charset="0"/>
                </a:rPr>
                <a:t>('[\u4e00-\u9fa5].*','',x))</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将类型转换为</a:t>
              </a:r>
              <a:r>
                <a:rPr lang="en-US" altLang="zh-CN" kern="100" dirty="0">
                  <a:solidFill>
                    <a:srgbClr val="000000"/>
                  </a:solidFill>
                  <a:latin typeface="Times New Roman Regular" panose="02020603050405020304" charset="0"/>
                  <a:ea typeface="宋体" charset="0"/>
                  <a:cs typeface="Times New Roman Regular" panose="02020603050405020304" charset="0"/>
                </a:rPr>
                <a:t>float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总价 </a:t>
              </a:r>
              <a:r>
                <a:rPr lang="en-US" altLang="zh-CN" kern="100" dirty="0">
                  <a:solidFill>
                    <a:srgbClr val="000000"/>
                  </a:solidFill>
                  <a:latin typeface="Times New Roman Regular" panose="02020603050405020304" charset="0"/>
                  <a:ea typeface="宋体" charset="0"/>
                  <a:cs typeface="Times New Roman Regular" panose="02020603050405020304" charset="0"/>
                </a:rPr>
                <a:t>= data.</a:t>
              </a:r>
              <a:r>
                <a:rPr lang="zh-CN" altLang="en-US" kern="100" dirty="0">
                  <a:solidFill>
                    <a:srgbClr val="000000"/>
                  </a:solidFill>
                  <a:latin typeface="Times New Roman Regular" panose="02020603050405020304" charset="0"/>
                  <a:ea typeface="宋体" charset="0"/>
                  <a:cs typeface="Times New Roman Regular" panose="02020603050405020304" charset="0"/>
                </a:rPr>
                <a:t>总价</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float(x))</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6614" y="621482"/>
            <a:ext cx="10657184" cy="3940517"/>
            <a:chOff x="1873094" y="1378177"/>
            <a:chExt cx="8313563" cy="3232709"/>
          </a:xfrm>
        </p:grpSpPr>
        <p:sp>
          <p:nvSpPr>
            <p:cNvPr id="2" name="TextBox 17"/>
            <p:cNvSpPr txBox="1"/>
            <p:nvPr/>
          </p:nvSpPr>
          <p:spPr>
            <a:xfrm>
              <a:off x="1873095" y="1378177"/>
              <a:ext cx="7922714" cy="399039"/>
            </a:xfrm>
            <a:prstGeom prst="rect">
              <a:avLst/>
            </a:prstGeom>
            <a:noFill/>
            <a:ln w="9525">
              <a:noFill/>
            </a:ln>
          </p:spPr>
          <p:txBody>
            <a:bodyPr wrap="square" anchor="t" anchorCtr="0">
              <a:spAutoFit/>
            </a:bodyPr>
            <a:lstStyle/>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panose="02020603050405020304" pitchFamily="18" charset="0"/>
                </a:rPr>
                <a:t>【</a:t>
              </a:r>
              <a:r>
                <a:rPr lang="zh-CN" altLang="en-US" kern="0" dirty="0">
                  <a:solidFill>
                    <a:srgbClr val="000000"/>
                  </a:solidFill>
                  <a:latin typeface="Times New Roman Regular" panose="02020603050405020304" charset="0"/>
                  <a:ea typeface="宋体" charset="0"/>
                  <a:cs typeface="Times New Roman" panose="02020603050405020304" pitchFamily="18" charset="0"/>
                </a:rPr>
                <a:t>问题</a:t>
              </a:r>
              <a:r>
                <a:rPr lang="en-US" altLang="zh-CN" kern="0" dirty="0">
                  <a:solidFill>
                    <a:srgbClr val="000000"/>
                  </a:solidFill>
                  <a:latin typeface="Times New Roman Regular" panose="02020603050405020304" charset="0"/>
                  <a:ea typeface="宋体" charset="0"/>
                  <a:cs typeface="Times New Roman" panose="02020603050405020304" pitchFamily="18" charset="0"/>
                </a:rPr>
                <a:t>】</a:t>
              </a:r>
              <a:r>
                <a:rPr lang="zh-CN" altLang="en-US" kern="0" dirty="0">
                  <a:solidFill>
                    <a:srgbClr val="000000"/>
                  </a:solidFill>
                  <a:latin typeface="Times New Roman Regular" panose="02020603050405020304" charset="0"/>
                  <a:ea typeface="宋体" charset="0"/>
                  <a:cs typeface="Times New Roman" panose="02020603050405020304" pitchFamily="18" charset="0"/>
                </a:rPr>
                <a:t>请用同样的方法完成对其他列的处理。</a:t>
              </a:r>
              <a:endParaRPr lang="zh-CN" altLang="zh-CN" kern="100" dirty="0">
                <a:latin typeface="Times New Roman Regular" panose="02020603050405020304" charset="0"/>
                <a:ea typeface="宋体" charset="0"/>
                <a:cs typeface="Times New Roman" panose="02020603050405020304" pitchFamily="18" charset="0"/>
              </a:endParaRPr>
            </a:p>
          </p:txBody>
        </p:sp>
        <p:sp>
          <p:nvSpPr>
            <p:cNvPr id="6" name="TextBox 17"/>
            <p:cNvSpPr txBox="1"/>
            <p:nvPr/>
          </p:nvSpPr>
          <p:spPr>
            <a:xfrm>
              <a:off x="1873094" y="2120475"/>
              <a:ext cx="8313563" cy="1047088"/>
            </a:xfrm>
            <a:prstGeom prst="rect">
              <a:avLst/>
            </a:prstGeom>
            <a:noFill/>
            <a:ln w="9525">
              <a:noFill/>
            </a:ln>
          </p:spPr>
          <p:txBody>
            <a:bodyPr wrap="square" anchor="t" anchorCtr="0">
              <a:spAutoFit/>
            </a:bodyPr>
            <a:lstStyle/>
            <a:p>
              <a:pPr indent="266700" algn="just">
                <a:lnSpc>
                  <a:spcPct val="107000"/>
                </a:lnSpc>
              </a:pPr>
              <a:r>
                <a:rPr lang="zh-CN" altLang="en-US" dirty="0">
                  <a:solidFill>
                    <a:srgbClr val="FF0000"/>
                  </a:solidFill>
                  <a:latin typeface="Times New Roman Regular" panose="02020603050405020304" charset="0"/>
                  <a:ea typeface="宋体" charset="0"/>
                  <a:cs typeface="Times New Roman Regular" panose="02020603050405020304" charset="0"/>
                </a:rPr>
                <a:t>提示</a:t>
              </a:r>
              <a:r>
                <a:rPr lang="en-US" altLang="zh-CN" dirty="0">
                  <a:solidFill>
                    <a:srgbClr val="FF0000"/>
                  </a:solidFill>
                  <a:latin typeface="Times New Roman Regular" panose="02020603050405020304" charset="0"/>
                  <a:ea typeface="宋体" charset="0"/>
                  <a:cs typeface="Times New Roman Regular" panose="02020603050405020304" charset="0"/>
                </a:rPr>
                <a:t>1</a:t>
              </a:r>
              <a:r>
                <a:rPr lang="zh-CN" altLang="en-US" dirty="0">
                  <a:solidFill>
                    <a:srgbClr val="FF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在“建成时间”列包含“暂无数据”等信息，需要先提取含有建成时间信息的行：</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data[data.</a:t>
              </a:r>
              <a:r>
                <a:rPr lang="zh-CN" altLang="en-US" kern="100" dirty="0">
                  <a:solidFill>
                    <a:srgbClr val="000000"/>
                  </a:solidFill>
                  <a:latin typeface="Times New Roman Regular" panose="02020603050405020304" charset="0"/>
                  <a:ea typeface="宋体" charset="0"/>
                  <a:cs typeface="Times New Roman Regular" panose="02020603050405020304" charset="0"/>
                </a:rPr>
                <a:t>建成时间</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str.contains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年建</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12" name="TextBox 17"/>
            <p:cNvSpPr txBox="1"/>
            <p:nvPr/>
          </p:nvSpPr>
          <p:spPr>
            <a:xfrm>
              <a:off x="1873095" y="3563798"/>
              <a:ext cx="8313562" cy="1047088"/>
            </a:xfrm>
            <a:prstGeom prst="rect">
              <a:avLst/>
            </a:prstGeom>
            <a:noFill/>
            <a:ln w="9525">
              <a:noFill/>
            </a:ln>
          </p:spPr>
          <p:txBody>
            <a:bodyPr wrap="square" anchor="t" anchorCtr="0">
              <a:spAutoFit/>
            </a:bodyPr>
            <a:lstStyle/>
            <a:p>
              <a:pPr indent="266700" algn="just">
                <a:lnSpc>
                  <a:spcPct val="107000"/>
                </a:lnSpc>
              </a:pPr>
              <a:r>
                <a:rPr lang="zh-CN" altLang="en-US" dirty="0">
                  <a:solidFill>
                    <a:srgbClr val="FF0000"/>
                  </a:solidFill>
                  <a:latin typeface="Times New Roman Regular" panose="02020603050405020304" charset="0"/>
                  <a:ea typeface="宋体" charset="0"/>
                  <a:cs typeface="Times New Roman Regular" panose="02020603050405020304" charset="0"/>
                </a:rPr>
                <a:t>提示</a:t>
              </a:r>
              <a:r>
                <a:rPr lang="en-US" altLang="zh-CN" dirty="0">
                  <a:solidFill>
                    <a:srgbClr val="FF0000"/>
                  </a:solidFill>
                  <a:latin typeface="Times New Roman Regular" panose="02020603050405020304" charset="0"/>
                  <a:ea typeface="宋体" charset="0"/>
                  <a:cs typeface="Times New Roman Regular" panose="02020603050405020304" charset="0"/>
                </a:rPr>
                <a:t>2</a:t>
              </a:r>
              <a:r>
                <a:rPr lang="zh-CN" altLang="en-US" dirty="0">
                  <a:solidFill>
                    <a:srgbClr val="FF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单价部分为：“</a:t>
              </a:r>
              <a:r>
                <a:rPr lang="zh-CN" altLang="en-US" dirty="0">
                  <a:latin typeface="Times New Roman Regular" panose="02020603050405020304" charset="0"/>
                  <a:ea typeface="宋体" charset="0"/>
                  <a:cs typeface="Times New Roman Regular" panose="02020603050405020304" charset="0"/>
                </a:rPr>
                <a:t>单价</a:t>
              </a:r>
              <a:r>
                <a:rPr lang="en-US" altLang="zh-CN" dirty="0">
                  <a:latin typeface="Times New Roman Regular" panose="02020603050405020304" charset="0"/>
                  <a:ea typeface="宋体" charset="0"/>
                  <a:cs typeface="Times New Roman Regular" panose="02020603050405020304" charset="0"/>
                </a:rPr>
                <a:t>20135</a:t>
              </a:r>
              <a:r>
                <a:rPr lang="zh-CN" altLang="en-US" dirty="0">
                  <a:latin typeface="Times New Roman Regular" panose="02020603050405020304" charset="0"/>
                  <a:ea typeface="宋体" charset="0"/>
                  <a:cs typeface="Times New Roman Regular" panose="02020603050405020304" charset="0"/>
                </a:rPr>
                <a:t>元</a:t>
              </a:r>
              <a:r>
                <a:rPr lang="en-US" altLang="zh-CN" dirty="0">
                  <a:latin typeface="Times New Roman Regular" panose="02020603050405020304" charset="0"/>
                  <a:ea typeface="宋体" charset="0"/>
                  <a:cs typeface="Times New Roman Regular" panose="02020603050405020304" charset="0"/>
                </a:rPr>
                <a:t>/</a:t>
              </a:r>
              <a:r>
                <a:rPr lang="zh-CN" altLang="en-US" dirty="0">
                  <a:latin typeface="Times New Roman Regular" panose="02020603050405020304" charset="0"/>
                  <a:ea typeface="宋体" charset="0"/>
                  <a:cs typeface="Times New Roman Regular" panose="02020603050405020304" charset="0"/>
                </a:rPr>
                <a:t>平米”，可将其用表达式表示为“</a:t>
              </a:r>
              <a:r>
                <a:rPr lang="zh-CN" altLang="en-US" kern="100" dirty="0">
                  <a:solidFill>
                    <a:srgbClr val="000000"/>
                  </a:solidFill>
                  <a:latin typeface="Times New Roman Regular" panose="02020603050405020304" charset="0"/>
                  <a:ea typeface="宋体" charset="0"/>
                  <a:cs typeface="Times New Roman Regular" panose="02020603050405020304" charset="0"/>
                </a:rPr>
                <a:t>单价</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元</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平米”，若需提出其中数字部分，使用</a:t>
              </a:r>
              <a:r>
                <a:rPr lang="en-US" altLang="zh-CN" kern="100" dirty="0" err="1">
                  <a:solidFill>
                    <a:srgbClr val="000000"/>
                  </a:solidFill>
                  <a:latin typeface="Times New Roman Regular" panose="02020603050405020304" charset="0"/>
                  <a:ea typeface="宋体" charset="0"/>
                  <a:cs typeface="Times New Roman Regular" panose="02020603050405020304" charset="0"/>
                </a:rPr>
                <a:t>re.findall</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函数</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100" dirty="0">
                  <a:latin typeface="Times New Roman Regular" panose="02020603050405020304" charset="0"/>
                  <a:ea typeface="宋体" charset="0"/>
                  <a:cs typeface="Times New Roman Regular" panose="02020603050405020304" charset="0"/>
                </a:rPr>
                <a:t>data.</a:t>
              </a:r>
              <a:r>
                <a:rPr lang="zh-CN" altLang="en-US" kern="100" dirty="0">
                  <a:latin typeface="Times New Roman Regular" panose="02020603050405020304" charset="0"/>
                  <a:ea typeface="宋体" charset="0"/>
                  <a:cs typeface="Times New Roman Regular" panose="02020603050405020304" charset="0"/>
                </a:rPr>
                <a:t>单价</a:t>
              </a:r>
              <a:r>
                <a:rPr lang="en-US" altLang="zh-CN" kern="100" dirty="0">
                  <a:latin typeface="Times New Roman Regular" panose="02020603050405020304" charset="0"/>
                  <a:ea typeface="宋体" charset="0"/>
                  <a:cs typeface="Times New Roman Regular" panose="02020603050405020304" charset="0"/>
                </a:rPr>
                <a:t>.map(lambda x : </a:t>
              </a:r>
              <a:r>
                <a:rPr lang="en-US" altLang="zh-CN" kern="100" dirty="0" err="1">
                  <a:latin typeface="Times New Roman Regular" panose="02020603050405020304" charset="0"/>
                  <a:ea typeface="宋体" charset="0"/>
                  <a:cs typeface="Times New Roman Regular" panose="02020603050405020304" charset="0"/>
                </a:rPr>
                <a:t>re.findall</a:t>
              </a:r>
              <a:r>
                <a:rPr lang="en-US" altLang="zh-CN" kern="100" dirty="0">
                  <a:latin typeface="Times New Roman Regular" panose="02020603050405020304" charset="0"/>
                  <a:ea typeface="宋体" charset="0"/>
                  <a:cs typeface="Times New Roman Regular" panose="02020603050405020304" charset="0"/>
                </a:rPr>
                <a:t>('</a:t>
              </a:r>
              <a:r>
                <a:rPr lang="zh-CN" altLang="en-US" kern="100" dirty="0">
                  <a:latin typeface="Times New Roman Regular" panose="02020603050405020304" charset="0"/>
                  <a:ea typeface="宋体" charset="0"/>
                  <a:cs typeface="Times New Roman Regular" panose="02020603050405020304" charset="0"/>
                </a:rPr>
                <a:t>单价</a:t>
              </a:r>
              <a:r>
                <a:rPr lang="en-US" altLang="zh-CN" kern="100" dirty="0">
                  <a:latin typeface="Times New Roman Regular" panose="02020603050405020304" charset="0"/>
                  <a:ea typeface="宋体" charset="0"/>
                  <a:cs typeface="Times New Roman Regular" panose="02020603050405020304" charset="0"/>
                </a:rPr>
                <a:t>(.*)</a:t>
              </a:r>
              <a:r>
                <a:rPr lang="zh-CN" altLang="en-US" kern="100" dirty="0">
                  <a:latin typeface="Times New Roman Regular" panose="02020603050405020304" charset="0"/>
                  <a:ea typeface="宋体" charset="0"/>
                  <a:cs typeface="Times New Roman Regular" panose="02020603050405020304" charset="0"/>
                </a:rPr>
                <a:t>元</a:t>
              </a:r>
              <a:r>
                <a:rPr lang="en-US" altLang="zh-CN" kern="100" dirty="0">
                  <a:latin typeface="Times New Roman Regular" panose="02020603050405020304" charset="0"/>
                  <a:ea typeface="宋体" charset="0"/>
                  <a:cs typeface="Times New Roman Regular" panose="02020603050405020304" charset="0"/>
                </a:rPr>
                <a:t>/</a:t>
              </a:r>
              <a:r>
                <a:rPr lang="zh-CN" altLang="en-US" kern="100" dirty="0">
                  <a:latin typeface="Times New Roman Regular" panose="02020603050405020304" charset="0"/>
                  <a:ea typeface="宋体" charset="0"/>
                  <a:cs typeface="Times New Roman Regular" panose="02020603050405020304" charset="0"/>
                </a:rPr>
                <a:t>平米</a:t>
              </a:r>
              <a:r>
                <a:rPr lang="en-US" altLang="zh-CN" kern="100" dirty="0">
                  <a:latin typeface="Times New Roman Regular" panose="02020603050405020304" charset="0"/>
                  <a:ea typeface="宋体" charset="0"/>
                  <a:cs typeface="Times New Roman Regular" panose="02020603050405020304" charset="0"/>
                </a:rPr>
                <a:t>',x)[0])</a:t>
              </a:r>
              <a:endParaRPr lang="zh-CN" altLang="zh-CN" kern="100" dirty="0">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6614" y="477466"/>
            <a:ext cx="10585176" cy="2787424"/>
            <a:chOff x="1872687" y="1340536"/>
            <a:chExt cx="7949613" cy="1901286"/>
          </a:xfrm>
        </p:grpSpPr>
        <p:sp>
          <p:nvSpPr>
            <p:cNvPr id="2" name="TextBox 17"/>
            <p:cNvSpPr txBox="1"/>
            <p:nvPr/>
          </p:nvSpPr>
          <p:spPr>
            <a:xfrm>
              <a:off x="2061823" y="2101824"/>
              <a:ext cx="7760477" cy="1139998"/>
            </a:xfrm>
            <a:prstGeom prst="rect">
              <a:avLst/>
            </a:prstGeom>
            <a:noFill/>
            <a:ln w="9525">
              <a:noFill/>
            </a:ln>
          </p:spPr>
          <p:txBody>
            <a:bodyPr wrap="square" anchor="t" anchorCtr="0">
              <a:spAutoFit/>
            </a:bodyPr>
            <a:lstStyle/>
            <a:p>
              <a:pPr indent="266700" algn="just">
                <a:lnSpc>
                  <a:spcPct val="107000"/>
                </a:lnSpc>
              </a:pPr>
              <a:r>
                <a:rPr lang="zh-CN" altLang="en-US" dirty="0">
                  <a:latin typeface="Times New Roman Regular" panose="02020603050405020304" charset="0"/>
                  <a:ea typeface="宋体" charset="0"/>
                  <a:cs typeface="Times New Roman Regular" panose="02020603050405020304" charset="0"/>
                </a:rPr>
                <a:t>分类特征，这些特征值并不是连续的，而是离散的。</a:t>
              </a:r>
              <a:endParaRPr lang="en-US" altLang="zh-CN" dirty="0">
                <a:latin typeface="Times New Roman Regular" panose="02020603050405020304" charset="0"/>
                <a:ea typeface="宋体" charset="0"/>
                <a:cs typeface="Times New Roman Regular" panose="02020603050405020304" charset="0"/>
              </a:endParaRPr>
            </a:p>
            <a:p>
              <a:pPr indent="266700" algn="just">
                <a:lnSpc>
                  <a:spcPct val="107000"/>
                </a:lnSpc>
              </a:pPr>
              <a:r>
                <a:rPr lang="zh-CN" altLang="en-US" kern="0" dirty="0">
                  <a:solidFill>
                    <a:srgbClr val="000000"/>
                  </a:solidFill>
                  <a:latin typeface="Times New Roman Regular" panose="02020603050405020304" charset="0"/>
                  <a:ea typeface="宋体" charset="0"/>
                  <a:cs typeface="Times New Roman Regular" panose="02020603050405020304" charset="0"/>
                </a:rPr>
                <a:t>独热编码即 </a:t>
              </a:r>
              <a:r>
                <a:rPr lang="en-US" altLang="zh-CN" kern="0" dirty="0">
                  <a:solidFill>
                    <a:srgbClr val="000000"/>
                  </a:solidFill>
                  <a:latin typeface="Times New Roman Regular" panose="02020603050405020304" charset="0"/>
                  <a:ea typeface="宋体" charset="0"/>
                  <a:cs typeface="Times New Roman Regular" panose="02020603050405020304" charset="0"/>
                </a:rPr>
                <a:t>One-Hot </a:t>
              </a:r>
              <a:r>
                <a:rPr lang="zh-CN" altLang="en-US" kern="0" dirty="0">
                  <a:solidFill>
                    <a:srgbClr val="000000"/>
                  </a:solidFill>
                  <a:latin typeface="Times New Roman Regular" panose="02020603050405020304" charset="0"/>
                  <a:ea typeface="宋体" charset="0"/>
                  <a:cs typeface="Times New Roman Regular" panose="02020603050405020304" charset="0"/>
                </a:rPr>
                <a:t>编码，又称一位有效编码。其方法是使用 </a:t>
              </a:r>
              <a:r>
                <a:rPr lang="en-US" altLang="zh-CN" kern="0" dirty="0">
                  <a:solidFill>
                    <a:srgbClr val="000000"/>
                  </a:solidFill>
                  <a:latin typeface="Times New Roman Regular" panose="02020603050405020304" charset="0"/>
                  <a:ea typeface="宋体" charset="0"/>
                  <a:cs typeface="Times New Roman Regular" panose="02020603050405020304" charset="0"/>
                </a:rPr>
                <a:t>N</a:t>
              </a:r>
              <a:r>
                <a:rPr lang="zh-CN" altLang="en-US" kern="0" dirty="0">
                  <a:solidFill>
                    <a:srgbClr val="000000"/>
                  </a:solidFill>
                  <a:latin typeface="Times New Roman Regular" panose="02020603050405020304" charset="0"/>
                  <a:ea typeface="宋体" charset="0"/>
                  <a:cs typeface="Times New Roman Regular" panose="02020603050405020304" charset="0"/>
                </a:rPr>
                <a:t>位 状态寄存器来对 </a:t>
              </a:r>
              <a:r>
                <a:rPr lang="en-US" altLang="zh-CN" kern="0" dirty="0">
                  <a:solidFill>
                    <a:srgbClr val="000000"/>
                  </a:solidFill>
                  <a:latin typeface="Times New Roman Regular" panose="02020603050405020304" charset="0"/>
                  <a:ea typeface="宋体" charset="0"/>
                  <a:cs typeface="Times New Roman Regular" panose="02020603050405020304" charset="0"/>
                </a:rPr>
                <a:t>N</a:t>
              </a:r>
              <a:r>
                <a:rPr lang="zh-CN" altLang="en-US" kern="0" dirty="0">
                  <a:solidFill>
                    <a:srgbClr val="000000"/>
                  </a:solidFill>
                  <a:latin typeface="Times New Roman Regular" panose="02020603050405020304" charset="0"/>
                  <a:ea typeface="宋体" charset="0"/>
                  <a:cs typeface="Times New Roman Regular" panose="02020603050405020304" charset="0"/>
                </a:rPr>
                <a:t>个状态 进行编码，每个状态都有它独立的寄存器位，并且在任意时候，其中只有一位有效。</a:t>
              </a:r>
              <a:endParaRPr lang="zh-CN" altLang="zh-CN" kern="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1872687" y="1340536"/>
              <a:ext cx="7147683" cy="356033"/>
            </a:xfrm>
            <a:prstGeom prst="rect">
              <a:avLst/>
            </a:prstGeom>
            <a:noFill/>
          </p:spPr>
          <p:txBody>
            <a:bodyPr wrap="none" rtlCol="0" anchor="t">
              <a:spAutoFit/>
            </a:bodyPr>
            <a:lstStyle/>
            <a:p>
              <a:r>
                <a:rPr lang="zh-CN" altLang="zh-CN" sz="2800">
                  <a:solidFill>
                    <a:srgbClr val="FF0000"/>
                  </a:solidFill>
                  <a:latin typeface="Times New Roman Regular" panose="02020603050405020304" charset="0"/>
                  <a:ea typeface="宋体" charset="0"/>
                  <a:cs typeface="Times New Roman Regular" panose="02020603050405020304" charset="0"/>
                </a:rPr>
                <a:t>（</a:t>
              </a:r>
              <a:r>
                <a:rPr lang="en-US" altLang="zh-CN" sz="2800">
                  <a:solidFill>
                    <a:srgbClr val="FF0000"/>
                  </a:solidFill>
                  <a:latin typeface="Times New Roman Regular" panose="02020603050405020304" charset="0"/>
                  <a:ea typeface="宋体" charset="0"/>
                  <a:cs typeface="Times New Roman Regular" panose="02020603050405020304" charset="0"/>
                </a:rPr>
                <a:t>12</a:t>
              </a:r>
              <a:r>
                <a:rPr lang="zh-CN" altLang="zh-CN" sz="2800">
                  <a:solidFill>
                    <a:srgbClr val="FF0000"/>
                  </a:solidFill>
                  <a:latin typeface="Times New Roman Regular" panose="02020603050405020304" charset="0"/>
                  <a:ea typeface="宋体" charset="0"/>
                  <a:cs typeface="Times New Roman Regular" panose="02020603050405020304" charset="0"/>
                </a:rPr>
                <a:t>）</a:t>
              </a:r>
              <a:r>
                <a:rPr lang="zh-CN" altLang="en-US" sz="2800">
                  <a:solidFill>
                    <a:srgbClr val="FF0000"/>
                  </a:solidFill>
                  <a:latin typeface="Times New Roman Regular" panose="02020603050405020304" charset="0"/>
                  <a:ea typeface="宋体" charset="0"/>
                  <a:cs typeface="Times New Roman Regular" panose="02020603050405020304" charset="0"/>
                </a:rPr>
                <a:t> “户型”、“区域”、“类型”和“结构”列的处理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4646" y="693490"/>
            <a:ext cx="9721079" cy="4896544"/>
            <a:chOff x="1872687" y="1340536"/>
            <a:chExt cx="8373013" cy="3905475"/>
          </a:xfrm>
        </p:grpSpPr>
        <p:sp>
          <p:nvSpPr>
            <p:cNvPr id="7" name="文本框 6"/>
            <p:cNvSpPr txBox="1"/>
            <p:nvPr/>
          </p:nvSpPr>
          <p:spPr>
            <a:xfrm>
              <a:off x="1872687" y="1340536"/>
              <a:ext cx="8197562" cy="416322"/>
            </a:xfrm>
            <a:prstGeom prst="rect">
              <a:avLst/>
            </a:prstGeom>
            <a:noFill/>
          </p:spPr>
          <p:txBody>
            <a:bodyPr wrap="none" rtlCol="0" anchor="t">
              <a:spAutoFit/>
            </a:bodyPr>
            <a:lstStyle/>
            <a:p>
              <a:r>
                <a:rPr lang="zh-CN" altLang="zh-CN" sz="2800">
                  <a:solidFill>
                    <a:srgbClr val="FF0000"/>
                  </a:solidFill>
                  <a:latin typeface="Times New Roman Regular" panose="02020603050405020304" charset="0"/>
                  <a:ea typeface="宋体" charset="0"/>
                  <a:cs typeface="Times New Roman Regular" panose="02020603050405020304" charset="0"/>
                </a:rPr>
                <a:t>（</a:t>
              </a:r>
              <a:r>
                <a:rPr lang="en-US" altLang="zh-CN" sz="2800">
                  <a:solidFill>
                    <a:srgbClr val="FF0000"/>
                  </a:solidFill>
                  <a:latin typeface="Times New Roman Regular" panose="02020603050405020304" charset="0"/>
                  <a:ea typeface="宋体" charset="0"/>
                  <a:cs typeface="Times New Roman Regular" panose="02020603050405020304" charset="0"/>
                </a:rPr>
                <a:t>12</a:t>
              </a:r>
              <a:r>
                <a:rPr lang="zh-CN" altLang="zh-CN" sz="2800">
                  <a:solidFill>
                    <a:srgbClr val="FF0000"/>
                  </a:solidFill>
                  <a:latin typeface="Times New Roman Regular" panose="02020603050405020304" charset="0"/>
                  <a:ea typeface="宋体" charset="0"/>
                  <a:cs typeface="Times New Roman Regular" panose="02020603050405020304" charset="0"/>
                </a:rPr>
                <a:t>）</a:t>
              </a:r>
              <a:r>
                <a:rPr lang="zh-CN" altLang="en-US" sz="2800">
                  <a:solidFill>
                    <a:srgbClr val="FF0000"/>
                  </a:solidFill>
                  <a:latin typeface="Times New Roman Regular" panose="02020603050405020304" charset="0"/>
                  <a:ea typeface="宋体" charset="0"/>
                  <a:cs typeface="Times New Roman Regular" panose="02020603050405020304" charset="0"/>
                </a:rPr>
                <a:t> “户型”、“区域”、“类型”和“结构”列的处理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44713" y="2141788"/>
              <a:ext cx="8300987" cy="310422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TextBox 17"/>
          <p:cNvSpPr txBox="1"/>
          <p:nvPr/>
        </p:nvSpPr>
        <p:spPr>
          <a:xfrm>
            <a:off x="694606" y="693489"/>
            <a:ext cx="11089232" cy="2676525"/>
          </a:xfrm>
          <a:prstGeom prst="rect">
            <a:avLst/>
          </a:prstGeom>
          <a:noFill/>
          <a:ln w="9525">
            <a:noFill/>
          </a:ln>
        </p:spPr>
        <p:txBody>
          <a:bodyPr wrap="square" anchor="t" anchorCtr="0">
            <a:spAutoFit/>
          </a:bodyPr>
          <a:lstStyle/>
          <a:p>
            <a:pPr indent="457200"/>
            <a:r>
              <a:rPr lang="zh-CN" altLang="en-US" sz="2800" dirty="0">
                <a:latin typeface="仿宋" charset="0"/>
                <a:ea typeface="仿宋" charset="0"/>
              </a:rPr>
              <a:t>随着网络时代的来临，越来越多的用户选择在互联网上了解房源信息并选购房屋，如何利用这些房源信息尽可能帮助我们选房和对房产估价成了一个值得研究的问题。在二手房购买的选择过程中，房源的价格往往与位置、朝向、楼层和房屋面积等因素有关。本章中将利用这些信息首先对数据进行清洗，再通过建立多元回归模型的方式对房产进行估价。</a:t>
            </a:r>
            <a:endParaRPr lang="en-US" altLang="zh-CN" sz="2800" dirty="0">
              <a:latin typeface="仿宋" charset="0"/>
              <a:ea typeface="仿宋"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4646" y="693490"/>
            <a:ext cx="9721080" cy="4752528"/>
            <a:chOff x="1863312" y="1340536"/>
            <a:chExt cx="8463788" cy="4006722"/>
          </a:xfrm>
        </p:grpSpPr>
        <p:sp>
          <p:nvSpPr>
            <p:cNvPr id="7" name="文本框 6"/>
            <p:cNvSpPr txBox="1"/>
            <p:nvPr/>
          </p:nvSpPr>
          <p:spPr>
            <a:xfrm>
              <a:off x="1872687" y="1340536"/>
              <a:ext cx="8286434" cy="440058"/>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12</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 “户型”、“区域”、“类型”和“结构”列的处理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63312" y="2282074"/>
              <a:ext cx="8463788" cy="306518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2638" y="693490"/>
            <a:ext cx="9517381" cy="2842845"/>
            <a:chOff x="2061824" y="1318207"/>
            <a:chExt cx="8244498" cy="2204217"/>
          </a:xfrm>
        </p:grpSpPr>
        <p:sp>
          <p:nvSpPr>
            <p:cNvPr id="7" name="文本框 6"/>
            <p:cNvSpPr txBox="1"/>
            <p:nvPr/>
          </p:nvSpPr>
          <p:spPr>
            <a:xfrm>
              <a:off x="2061825" y="1318207"/>
              <a:ext cx="8244497" cy="404713"/>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12</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 “户型”、“区域”、“类型”和“结构”列的处理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61824" y="1920314"/>
              <a:ext cx="7922714" cy="1602110"/>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对户型使用独热编码并加入到原有数据帧中</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data.join</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pd.get_dummies</a:t>
              </a: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户型</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删除原有列</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户型</a:t>
              </a:r>
              <a:r>
                <a:rPr lang="en-US" altLang="zh-CN" kern="100" dirty="0">
                  <a:solidFill>
                    <a:srgbClr val="000000"/>
                  </a:solidFill>
                  <a:latin typeface="Times New Roman Regular" panose="02020603050405020304" charset="0"/>
                  <a:ea typeface="宋体" charset="0"/>
                  <a:cs typeface="Times New Roman Regular" panose="02020603050405020304" charset="0"/>
                </a:rPr>
                <a:t>', axis = 1)</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data.head</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82638" y="765498"/>
            <a:ext cx="10729192" cy="4954075"/>
            <a:chOff x="1719398" y="1405263"/>
            <a:chExt cx="8751616" cy="3816045"/>
          </a:xfrm>
        </p:grpSpPr>
        <p:sp>
          <p:nvSpPr>
            <p:cNvPr id="7177" name="TextBox 15"/>
            <p:cNvSpPr txBox="1"/>
            <p:nvPr/>
          </p:nvSpPr>
          <p:spPr>
            <a:xfrm>
              <a:off x="2425645" y="4439678"/>
              <a:ext cx="2032470" cy="781630"/>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2" name="TextBox 17"/>
            <p:cNvSpPr txBox="1"/>
            <p:nvPr/>
          </p:nvSpPr>
          <p:spPr>
            <a:xfrm>
              <a:off x="1719398" y="1405263"/>
              <a:ext cx="8751616" cy="374674"/>
            </a:xfrm>
            <a:prstGeom prst="rect">
              <a:avLst/>
            </a:prstGeom>
            <a:noFill/>
            <a:ln w="9525">
              <a:noFill/>
            </a:ln>
          </p:spPr>
          <p:txBody>
            <a:bodyPr wrap="square" anchor="t" anchorCtr="0">
              <a:spAutoFit/>
            </a:bodyPr>
            <a:lstStyle/>
            <a:p>
              <a:pPr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zh-CN" altLang="en-US" kern="0" dirty="0">
                  <a:solidFill>
                    <a:srgbClr val="000000"/>
                  </a:solidFill>
                  <a:latin typeface="Times New Roman Regular" panose="02020603050405020304" charset="0"/>
                  <a:ea typeface="宋体" charset="0"/>
                  <a:cs typeface="Times New Roman Regular" panose="02020603050405020304" charset="0"/>
                </a:rPr>
                <a:t>问题</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zh-CN" altLang="en-US" kern="0" dirty="0">
                  <a:solidFill>
                    <a:srgbClr val="000000"/>
                  </a:solidFill>
                  <a:latin typeface="Times New Roman Regular" panose="02020603050405020304" charset="0"/>
                  <a:ea typeface="宋体" charset="0"/>
                  <a:cs typeface="Times New Roman Regular" panose="02020603050405020304" charset="0"/>
                </a:rPr>
                <a:t>用同样的方法处理“区域”、“类型”和“结构”列。</a:t>
              </a:r>
              <a:endParaRPr lang="zh-CN" altLang="zh-CN" kern="0" dirty="0">
                <a:solidFill>
                  <a:srgbClr val="000000"/>
                </a:solidFill>
                <a:latin typeface="Times New Roman Regular" panose="02020603050405020304" charset="0"/>
                <a:ea typeface="宋体" charset="0"/>
                <a:cs typeface="Times New Roman Regular" panose="02020603050405020304" charset="0"/>
              </a:endParaRPr>
            </a:p>
          </p:txBody>
        </p:sp>
        <p:sp>
          <p:nvSpPr>
            <p:cNvPr id="8" name="TextBox 17"/>
            <p:cNvSpPr txBox="1"/>
            <p:nvPr/>
          </p:nvSpPr>
          <p:spPr>
            <a:xfrm>
              <a:off x="1836869" y="1959929"/>
              <a:ext cx="8349787" cy="1287391"/>
            </a:xfrm>
            <a:prstGeom prst="rect">
              <a:avLst/>
            </a:prstGeom>
            <a:noFill/>
            <a:ln w="9525">
              <a:noFill/>
            </a:ln>
          </p:spPr>
          <p:txBody>
            <a:bodyPr wrap="square" anchor="t" anchorCtr="0">
              <a:spAutoFit/>
            </a:bodyPr>
            <a:lstStyle/>
            <a:p>
              <a:pPr indent="266700" algn="just">
                <a:lnSpc>
                  <a:spcPct val="107000"/>
                </a:lnSpc>
              </a:pPr>
              <a:r>
                <a:rPr lang="zh-CN" altLang="en-US" dirty="0">
                  <a:solidFill>
                    <a:srgbClr val="FF0000"/>
                  </a:solidFill>
                  <a:latin typeface="Times New Roman Regular" panose="02020603050405020304" charset="0"/>
                  <a:ea typeface="宋体" charset="0"/>
                  <a:cs typeface="Times New Roman Regular" panose="02020603050405020304" charset="0"/>
                </a:rPr>
                <a:t>提示</a:t>
              </a:r>
              <a:r>
                <a:rPr lang="en-US" altLang="zh-CN" dirty="0">
                  <a:solidFill>
                    <a:srgbClr val="FF0000"/>
                  </a:solidFill>
                  <a:latin typeface="Times New Roman Regular" panose="02020603050405020304" charset="0"/>
                  <a:ea typeface="宋体" charset="0"/>
                  <a:cs typeface="Times New Roman Regular" panose="02020603050405020304" charset="0"/>
                </a:rPr>
                <a:t>1</a:t>
              </a:r>
              <a:r>
                <a:rPr lang="zh-CN" altLang="en-US" dirty="0">
                  <a:solidFill>
                    <a:srgbClr val="FF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在“类型”列和“结构”列含有无效信息，使用</a:t>
              </a:r>
              <a:r>
                <a:rPr lang="en-US" altLang="zh-CN" kern="0" dirty="0">
                  <a:solidFill>
                    <a:srgbClr val="000000"/>
                  </a:solidFill>
                  <a:latin typeface="Times New Roman Regular" panose="02020603050405020304" charset="0"/>
                  <a:ea typeface="宋体" charset="0"/>
                  <a:cs typeface="Times New Roman Regular" panose="02020603050405020304" charset="0"/>
                </a:rPr>
                <a:t>unique()</a:t>
              </a:r>
              <a:r>
                <a:rPr lang="zh-CN" altLang="en-US" kern="0" dirty="0">
                  <a:solidFill>
                    <a:srgbClr val="000000"/>
                  </a:solidFill>
                  <a:latin typeface="Times New Roman Regular" panose="02020603050405020304" charset="0"/>
                  <a:ea typeface="宋体" charset="0"/>
                  <a:cs typeface="Times New Roman Regular" panose="02020603050405020304" charset="0"/>
                </a:rPr>
                <a:t>查看相关信息。例如：</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类型</a:t>
              </a:r>
              <a:r>
                <a:rPr lang="en-US" altLang="zh-CN" kern="100" dirty="0">
                  <a:solidFill>
                    <a:srgbClr val="000000"/>
                  </a:solidFill>
                  <a:latin typeface="Times New Roman Regular" panose="02020603050405020304" charset="0"/>
                  <a:ea typeface="宋体" charset="0"/>
                  <a:cs typeface="Times New Roman Regular" panose="02020603050405020304" charset="0"/>
                </a:rPr>
                <a:t>.unique()</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zh-CN" altLang="en-US" kern="0" dirty="0">
                  <a:solidFill>
                    <a:srgbClr val="000000"/>
                  </a:solidFill>
                  <a:latin typeface="Times New Roman Regular" panose="02020603050405020304" charset="0"/>
                  <a:ea typeface="宋体" charset="0"/>
                  <a:cs typeface="Times New Roman Regular" panose="02020603050405020304" charset="0"/>
                </a:rPr>
                <a:t>而后进行删除。</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8582" y="621482"/>
            <a:ext cx="11233248" cy="4764426"/>
            <a:chOff x="1640890" y="1318207"/>
            <a:chExt cx="8908632" cy="3966193"/>
          </a:xfrm>
        </p:grpSpPr>
        <p:sp>
          <p:nvSpPr>
            <p:cNvPr id="7177" name="TextBox 15"/>
            <p:cNvSpPr txBox="1"/>
            <p:nvPr/>
          </p:nvSpPr>
          <p:spPr>
            <a:xfrm>
              <a:off x="2425645" y="4439678"/>
              <a:ext cx="2032470" cy="844722"/>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035657" cy="434519"/>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13</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 “朝向”列处理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956349"/>
              <a:ext cx="7922714" cy="1062510"/>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查看朝向列种类</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朝向</a:t>
              </a:r>
              <a:r>
                <a:rPr lang="en-US" altLang="zh-CN" kern="100" dirty="0">
                  <a:solidFill>
                    <a:srgbClr val="000000"/>
                  </a:solidFill>
                  <a:latin typeface="Times New Roman Regular" panose="02020603050405020304" charset="0"/>
                  <a:ea typeface="宋体" charset="0"/>
                  <a:cs typeface="Times New Roman Regular" panose="02020603050405020304" charset="0"/>
                </a:rPr>
                <a:t>.unique()</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zh-CN" kern="100" dirty="0">
                <a:latin typeface="Times New Roman Regular" panose="02020603050405020304" charset="0"/>
                <a:ea typeface="宋体" charset="0"/>
                <a:cs typeface="Times New Roman Regular" panose="02020603050405020304" charset="0"/>
              </a:endParaRPr>
            </a:p>
          </p:txBody>
        </p:sp>
        <p:pic>
          <p:nvPicPr>
            <p:cNvPr id="3" name="图片 2" descr="图表, 散点图&#10;&#10;描述已自动生成"/>
            <p:cNvPicPr>
              <a:picLocks noChangeAspect="1"/>
            </p:cNvPicPr>
            <p:nvPr/>
          </p:nvPicPr>
          <p:blipFill rotWithShape="1">
            <a:blip r:embed="rId1"/>
            <a:srcRect l="9610" t="4640" b="4763"/>
            <a:stretch>
              <a:fillRect/>
            </a:stretch>
          </p:blipFill>
          <p:spPr>
            <a:xfrm>
              <a:off x="1640890" y="2925623"/>
              <a:ext cx="8908632" cy="151405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6574" y="477466"/>
            <a:ext cx="11161240" cy="5934337"/>
            <a:chOff x="1723896" y="1318207"/>
            <a:chExt cx="8742621" cy="5793090"/>
          </a:xfrm>
        </p:grpSpPr>
        <p:sp>
          <p:nvSpPr>
            <p:cNvPr id="7" name="文本框 6"/>
            <p:cNvSpPr txBox="1"/>
            <p:nvPr/>
          </p:nvSpPr>
          <p:spPr>
            <a:xfrm>
              <a:off x="2061825" y="1318207"/>
              <a:ext cx="2998308" cy="930449"/>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13</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 “朝向”列处理</a:t>
              </a:r>
              <a:endParaRPr lang="zh-CN" altLang="en-US" sz="2800" dirty="0">
                <a:solidFill>
                  <a:srgbClr val="FF0000"/>
                </a:solidFill>
                <a:latin typeface="Times New Roman Regular" panose="02020603050405020304" charset="0"/>
                <a:ea typeface="宋体" charset="0"/>
                <a:cs typeface="Times New Roman Regular" panose="02020603050405020304" charset="0"/>
              </a:endParaRPr>
            </a:p>
            <a:p>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1723896" y="2009636"/>
              <a:ext cx="8742621" cy="5101661"/>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def </a:t>
              </a:r>
              <a:r>
                <a:rPr lang="en-US" altLang="zh-CN" kern="100" dirty="0" err="1">
                  <a:solidFill>
                    <a:srgbClr val="000000"/>
                  </a:solidFill>
                  <a:latin typeface="Times New Roman Regular" panose="02020603050405020304" charset="0"/>
                  <a:ea typeface="宋体" charset="0"/>
                  <a:cs typeface="Times New Roman Regular" panose="02020603050405020304" charset="0"/>
                </a:rPr>
                <a:t>my_get_dummies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house_dir</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base_dirt</a:t>
              </a:r>
              <a:r>
                <a:rPr lang="en-US" altLang="zh-CN" kern="100" dirty="0">
                  <a:solidFill>
                    <a:srgbClr val="000000"/>
                  </a:solidFill>
                  <a:latin typeface="Times New Roman Regular" panose="02020603050405020304" charset="0"/>
                  <a:ea typeface="宋体" charset="0"/>
                  <a:cs typeface="Times New Roman Regular" panose="02020603050405020304" charset="0"/>
                </a:rPr>
                <a:t> = ['</a:t>
              </a:r>
              <a:r>
                <a:rPr lang="zh-CN" altLang="en-US" kern="100" dirty="0">
                  <a:solidFill>
                    <a:srgbClr val="000000"/>
                  </a:solidFill>
                  <a:latin typeface="Times New Roman Regular" panose="02020603050405020304" charset="0"/>
                  <a:ea typeface="宋体" charset="0"/>
                  <a:cs typeface="Times New Roman Regular" panose="02020603050405020304" charset="0"/>
                </a:rPr>
                <a:t>东</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南</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西</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北</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东北</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东南</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西南</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西北</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np.zeros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len</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house_dir</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dtype</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np.int</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dir_one_hot</a:t>
              </a:r>
              <a:r>
                <a:rPr lang="en-US" altLang="zh-CN" kern="100" dirty="0">
                  <a:solidFill>
                    <a:srgbClr val="000000"/>
                  </a:solidFill>
                  <a:latin typeface="Times New Roman Regular" panose="02020603050405020304" charset="0"/>
                  <a:ea typeface="宋体" charset="0"/>
                  <a:cs typeface="Times New Roman Regular" panose="02020603050405020304" charset="0"/>
                </a:rPr>
                <a:t>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pd.DataFrame</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东</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南</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西</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北</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东北</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东南</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西南</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西北</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base_data</a:t>
              </a:r>
              <a:r>
                <a:rPr lang="en-US" altLang="zh-CN" kern="100" dirty="0">
                  <a:solidFill>
                    <a:srgbClr val="000000"/>
                  </a:solidFill>
                  <a:latin typeface="Times New Roman Regular" panose="02020603050405020304" charset="0"/>
                  <a:ea typeface="宋体" charset="0"/>
                  <a:cs typeface="Times New Roman Regular" panose="02020603050405020304" charset="0"/>
                </a:rPr>
                <a:t>},index=</a:t>
              </a:r>
              <a:r>
                <a:rPr lang="en-US" altLang="zh-CN" kern="100" dirty="0" err="1">
                  <a:solidFill>
                    <a:srgbClr val="000000"/>
                  </a:solidFill>
                  <a:latin typeface="Times New Roman Regular" panose="02020603050405020304" charset="0"/>
                  <a:ea typeface="宋体" charset="0"/>
                  <a:cs typeface="Times New Roman Regular" panose="02020603050405020304" charset="0"/>
                </a:rPr>
                <a:t>house_dir.index</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for </a:t>
              </a:r>
              <a:r>
                <a:rPr lang="en-US" altLang="zh-CN" kern="100" dirty="0" err="1">
                  <a:solidFill>
                    <a:srgbClr val="000000"/>
                  </a:solidFill>
                  <a:latin typeface="Times New Roman Regular" panose="02020603050405020304" charset="0"/>
                  <a:ea typeface="宋体" charset="0"/>
                  <a:cs typeface="Times New Roman Regular" panose="02020603050405020304" charset="0"/>
                </a:rPr>
                <a:t>i</a:t>
              </a:r>
              <a:r>
                <a:rPr lang="en-US" altLang="zh-CN" kern="100" dirty="0">
                  <a:solidFill>
                    <a:srgbClr val="000000"/>
                  </a:solidFill>
                  <a:latin typeface="Times New Roman Regular" panose="02020603050405020304" charset="0"/>
                  <a:ea typeface="宋体" charset="0"/>
                  <a:cs typeface="Times New Roman Regular" panose="02020603050405020304" charset="0"/>
                </a:rPr>
                <a:t> in </a:t>
              </a:r>
              <a:r>
                <a:rPr lang="en-US" altLang="zh-CN" kern="100" dirty="0" err="1">
                  <a:solidFill>
                    <a:srgbClr val="000000"/>
                  </a:solidFill>
                  <a:latin typeface="Times New Roman Regular" panose="02020603050405020304" charset="0"/>
                  <a:ea typeface="宋体" charset="0"/>
                  <a:cs typeface="Times New Roman Regular" panose="02020603050405020304" charset="0"/>
                </a:rPr>
                <a:t>house_dir.index</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 </a:t>
              </a:r>
              <a:r>
                <a:rPr lang="zh-CN" altLang="en-US" kern="100" dirty="0">
                  <a:solidFill>
                    <a:srgbClr val="000000"/>
                  </a:solidFill>
                  <a:latin typeface="Times New Roman Regular" panose="02020603050405020304" charset="0"/>
                  <a:ea typeface="宋体" charset="0"/>
                  <a:cs typeface="Times New Roman Regular" panose="02020603050405020304" charset="0"/>
                </a:rPr>
                <a:t>分隔字符串</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zh-CN" altLang="en-US"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dir_msg</a:t>
              </a:r>
              <a:r>
                <a:rPr lang="en-US" altLang="zh-CN" kern="100" dirty="0">
                  <a:solidFill>
                    <a:srgbClr val="000000"/>
                  </a:solidFill>
                  <a:latin typeface="Times New Roman Regular" panose="02020603050405020304" charset="0"/>
                  <a:ea typeface="宋体" charset="0"/>
                  <a:cs typeface="Times New Roman Regular" panose="02020603050405020304" charset="0"/>
                </a:rPr>
                <a:t>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house_dir</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i</a:t>
              </a:r>
              <a:r>
                <a:rPr lang="en-US" altLang="zh-CN" kern="100" dirty="0">
                  <a:solidFill>
                    <a:srgbClr val="000000"/>
                  </a:solidFill>
                  <a:latin typeface="Times New Roman Regular" panose="02020603050405020304" charset="0"/>
                  <a:ea typeface="宋体" charset="0"/>
                  <a:cs typeface="Times New Roman Regular" panose="02020603050405020304" charset="0"/>
                </a:rPr>
                <a:t>].strip().split('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 </a:t>
              </a:r>
              <a:r>
                <a:rPr lang="zh-CN" altLang="en-US" kern="100" dirty="0">
                  <a:solidFill>
                    <a:srgbClr val="000000"/>
                  </a:solidFill>
                  <a:latin typeface="Times New Roman Regular" panose="02020603050405020304" charset="0"/>
                  <a:ea typeface="宋体" charset="0"/>
                  <a:cs typeface="Times New Roman Regular" panose="02020603050405020304" charset="0"/>
                </a:rPr>
                <a:t>遍历每条记录分隔后的方位</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zh-CN" altLang="en-US"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a:solidFill>
                    <a:srgbClr val="000000"/>
                  </a:solidFill>
                  <a:latin typeface="Times New Roman Regular" panose="02020603050405020304" charset="0"/>
                  <a:ea typeface="宋体" charset="0"/>
                  <a:cs typeface="Times New Roman Regular" panose="02020603050405020304" charset="0"/>
                </a:rPr>
                <a:t>for j in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dir_msg</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dir_one_hot.loc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i,str</a:t>
              </a:r>
              <a:r>
                <a:rPr lang="en-US" altLang="zh-CN" kern="100" dirty="0">
                  <a:solidFill>
                    <a:srgbClr val="000000"/>
                  </a:solidFill>
                  <a:latin typeface="Times New Roman Regular" panose="02020603050405020304" charset="0"/>
                  <a:ea typeface="宋体" charset="0"/>
                  <a:cs typeface="Times New Roman Regular" panose="02020603050405020304" charset="0"/>
                </a:rPr>
                <a:t>(j)] = 1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return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dir_one_hot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1906" y="549474"/>
            <a:ext cx="9361957" cy="3218834"/>
            <a:chOff x="2050979" y="1318207"/>
            <a:chExt cx="7994739" cy="2442699"/>
          </a:xfrm>
        </p:grpSpPr>
        <p:sp>
          <p:nvSpPr>
            <p:cNvPr id="2" name="TextBox 17"/>
            <p:cNvSpPr txBox="1"/>
            <p:nvPr/>
          </p:nvSpPr>
          <p:spPr>
            <a:xfrm>
              <a:off x="2050979" y="1803652"/>
              <a:ext cx="7922714" cy="369125"/>
            </a:xfrm>
            <a:prstGeom prst="rect">
              <a:avLst/>
            </a:prstGeom>
            <a:noFill/>
            <a:ln w="9525">
              <a:noFill/>
            </a:ln>
          </p:spPr>
          <p:txBody>
            <a:bodyPr wrap="square" anchor="t" anchorCtr="0">
              <a:spAutoFit/>
            </a:bodyPr>
            <a:lstStyle/>
            <a:p>
              <a:pPr indent="228600" algn="just">
                <a:lnSpc>
                  <a:spcPct val="107000"/>
                </a:lnSpc>
              </a:pPr>
              <a:r>
                <a:rPr lang="zh-CN" altLang="en-US" kern="100" dirty="0">
                  <a:solidFill>
                    <a:srgbClr val="000000"/>
                  </a:solidFill>
                  <a:latin typeface="Times New Roman Regular" panose="02020603050405020304" charset="0"/>
                  <a:ea typeface="宋体" charset="0"/>
                  <a:cs typeface="Times New Roman Regular" panose="02020603050405020304" charset="0"/>
                </a:rPr>
                <a:t>调用该函数，完成对“朝向”列处理。</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268772" cy="723312"/>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13</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 “朝向”列处理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a:p>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123004" y="2192846"/>
              <a:ext cx="7922714" cy="1568060"/>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zh-CN" kern="100" dirty="0">
                  <a:solidFill>
                    <a:srgbClr val="000000"/>
                  </a:solidFill>
                  <a:latin typeface="Times New Roman Regular" panose="02020603050405020304" charset="0"/>
                  <a:ea typeface="宋体" charset="0"/>
                  <a:cs typeface="Times New Roman Regular" panose="02020603050405020304" charset="0"/>
                </a:rPr>
                <a:t>自定义独热编码</a:t>
              </a:r>
              <a:endParaRPr lang="zh-CN"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data.join</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my_get_dummies</a:t>
              </a: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zh-CN" kern="100" dirty="0">
                  <a:solidFill>
                    <a:srgbClr val="000000"/>
                  </a:solidFill>
                  <a:latin typeface="Times New Roman Regular" panose="02020603050405020304" charset="0"/>
                  <a:ea typeface="宋体" charset="0"/>
                  <a:cs typeface="Times New Roman Regular" panose="02020603050405020304" charset="0"/>
                </a:rPr>
                <a:t>朝向</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zh-CN"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zh-CN" kern="100" dirty="0">
                  <a:solidFill>
                    <a:srgbClr val="000000"/>
                  </a:solidFill>
                  <a:latin typeface="Times New Roman Regular" panose="02020603050405020304" charset="0"/>
                  <a:ea typeface="宋体" charset="0"/>
                  <a:cs typeface="Times New Roman Regular" panose="02020603050405020304" charset="0"/>
                </a:rPr>
                <a:t>删除原有列</a:t>
              </a:r>
              <a:endParaRPr lang="zh-CN"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zh-CN" kern="100" dirty="0">
                  <a:solidFill>
                    <a:srgbClr val="000000"/>
                  </a:solidFill>
                  <a:latin typeface="Times New Roman Regular" panose="02020603050405020304" charset="0"/>
                  <a:ea typeface="宋体" charset="0"/>
                  <a:cs typeface="Times New Roman Regular" panose="02020603050405020304" charset="0"/>
                </a:rPr>
                <a:t>朝向</a:t>
              </a:r>
              <a:r>
                <a:rPr lang="en-US" altLang="zh-CN" kern="100" dirty="0">
                  <a:solidFill>
                    <a:srgbClr val="000000"/>
                  </a:solidFill>
                  <a:latin typeface="Times New Roman Regular" panose="02020603050405020304" charset="0"/>
                  <a:ea typeface="宋体" charset="0"/>
                  <a:cs typeface="Times New Roman Regular" panose="02020603050405020304" charset="0"/>
                </a:rPr>
                <a:t>', axis = 1)</a:t>
              </a:r>
              <a:endParaRPr lang="zh-CN"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data.head</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zh-CN"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93972" y="693490"/>
            <a:ext cx="10585810" cy="4730541"/>
            <a:chOff x="2041620" y="1318207"/>
            <a:chExt cx="7942918" cy="4070632"/>
          </a:xfrm>
        </p:grpSpPr>
        <p:sp>
          <p:nvSpPr>
            <p:cNvPr id="2" name="TextBox 17"/>
            <p:cNvSpPr txBox="1"/>
            <p:nvPr/>
          </p:nvSpPr>
          <p:spPr>
            <a:xfrm>
              <a:off x="2061824" y="1816181"/>
              <a:ext cx="7922714" cy="1098299"/>
            </a:xfrm>
            <a:prstGeom prst="rect">
              <a:avLst/>
            </a:prstGeom>
            <a:noFill/>
            <a:ln w="9525">
              <a:noFill/>
            </a:ln>
          </p:spPr>
          <p:txBody>
            <a:bodyPr wrap="square" anchor="t" anchorCtr="0">
              <a:spAutoFit/>
            </a:bodyPr>
            <a:lstStyle/>
            <a:p>
              <a:pPr indent="228600" algn="just">
                <a:lnSpc>
                  <a:spcPct val="107000"/>
                </a:lnSpc>
              </a:pPr>
              <a:r>
                <a:rPr lang="zh-CN" altLang="en-US" kern="100" dirty="0">
                  <a:solidFill>
                    <a:srgbClr val="000000"/>
                  </a:solidFill>
                  <a:latin typeface="Times New Roman Regular" panose="02020603050405020304" charset="0"/>
                  <a:ea typeface="宋体" charset="0"/>
                  <a:cs typeface="Times New Roman Regular" panose="02020603050405020304" charset="0"/>
                </a:rPr>
                <a:t>“楼层”列也同之前的“房屋信息”列一样，不只包含一个信息，可分为所在楼层和总楼层两个信息，前者可通过独热编码处理，后者可通过转换为整型处理。首先通过“楼层”关键字检查数据格式一致性。</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138942" cy="449155"/>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14</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 “楼层”列的处理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1620" y="2934365"/>
              <a:ext cx="7922714" cy="758428"/>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检测数据格式一致性</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str.contains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')).sum()</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12" name="文本框 11"/>
            <p:cNvSpPr txBox="1"/>
            <p:nvPr/>
          </p:nvSpPr>
          <p:spPr>
            <a:xfrm>
              <a:off x="2041620" y="3610796"/>
              <a:ext cx="7886193" cy="1778043"/>
            </a:xfrm>
            <a:prstGeom prst="rect">
              <a:avLst/>
            </a:prstGeom>
            <a:noFill/>
          </p:spPr>
          <p:txBody>
            <a:bodyPr wrap="square">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舍弃数据</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data[data.</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str.contains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查看数据唯一值</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.unique()</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622" y="477466"/>
            <a:ext cx="10873208" cy="6361447"/>
            <a:chOff x="2061824" y="1318207"/>
            <a:chExt cx="7922714" cy="5363804"/>
          </a:xfrm>
        </p:grpSpPr>
        <p:sp>
          <p:nvSpPr>
            <p:cNvPr id="7177" name="TextBox 15"/>
            <p:cNvSpPr txBox="1"/>
            <p:nvPr/>
          </p:nvSpPr>
          <p:spPr>
            <a:xfrm>
              <a:off x="2425645" y="4439678"/>
              <a:ext cx="2032470" cy="855594"/>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048201" cy="440111"/>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14</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 “楼层”列的处理</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61824" y="1942515"/>
              <a:ext cx="7922714" cy="4739496"/>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提取所在楼层</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所在楼层</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100" dirty="0">
                  <a:solidFill>
                    <a:srgbClr val="000000"/>
                  </a:solidFill>
                  <a:latin typeface="Times New Roman Regular" panose="02020603050405020304" charset="0"/>
                  <a:ea typeface="宋体" charset="0"/>
                  <a:cs typeface="Times New Roman Regular" panose="02020603050405020304" charset="0"/>
                </a:rPr>
                <a:t>('(')[0])</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对所在楼层进行独热编码</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data.join</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pd.get_dummies</a:t>
              </a: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所在楼层</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使用正则表达式提取数据并转换为</a:t>
              </a:r>
              <a:r>
                <a:rPr lang="en-US" altLang="zh-CN" kern="100" dirty="0">
                  <a:solidFill>
                    <a:srgbClr val="000000"/>
                  </a:solidFill>
                  <a:latin typeface="Times New Roman Regular" panose="02020603050405020304" charset="0"/>
                  <a:ea typeface="宋体" charset="0"/>
                  <a:cs typeface="Times New Roman Regular" panose="02020603050405020304" charset="0"/>
                </a:rPr>
                <a:t>int</a:t>
              </a:r>
              <a:r>
                <a:rPr lang="zh-CN" altLang="en-US" kern="100" dirty="0">
                  <a:solidFill>
                    <a:srgbClr val="000000"/>
                  </a:solidFill>
                  <a:latin typeface="Times New Roman Regular" panose="02020603050405020304" charset="0"/>
                  <a:ea typeface="宋体" charset="0"/>
                  <a:cs typeface="Times New Roman Regular" panose="02020603050405020304" charset="0"/>
                </a:rPr>
                <a:t>类型</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data.loc</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总楼层</a:t>
              </a:r>
              <a:r>
                <a:rPr lang="en-US" altLang="zh-CN"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.map(lambda x : int(</a:t>
              </a:r>
              <a:r>
                <a:rPr lang="en-US" altLang="zh-CN" kern="100" dirty="0" err="1">
                  <a:solidFill>
                    <a:srgbClr val="000000"/>
                  </a:solidFill>
                  <a:latin typeface="Times New Roman Regular" panose="02020603050405020304" charset="0"/>
                  <a:ea typeface="宋体" charset="0"/>
                  <a:cs typeface="Times New Roman Regular" panose="02020603050405020304" charset="0"/>
                </a:rPr>
                <a:t>re.findall</a:t>
              </a:r>
              <a:r>
                <a:rPr lang="en-US" altLang="zh-CN" kern="100" dirty="0">
                  <a:solidFill>
                    <a:srgbClr val="000000"/>
                  </a:solidFill>
                  <a:latin typeface="Times New Roman Regular" panose="02020603050405020304" charset="0"/>
                  <a:ea typeface="宋体" charset="0"/>
                  <a:cs typeface="Times New Roman Regular" panose="02020603050405020304" charset="0"/>
                </a:rPr>
                <a:t>(r'\(</a:t>
              </a:r>
              <a:r>
                <a:rPr lang="zh-CN" altLang="en-US" kern="100" dirty="0">
                  <a:solidFill>
                    <a:srgbClr val="000000"/>
                  </a:solidFill>
                  <a:latin typeface="Times New Roman Regular" panose="02020603050405020304" charset="0"/>
                  <a:ea typeface="宋体" charset="0"/>
                  <a:cs typeface="Times New Roman Regular" panose="02020603050405020304" charset="0"/>
                </a:rPr>
                <a:t>共</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层</a:t>
              </a:r>
              <a:r>
                <a:rPr lang="en-US" altLang="zh-CN" kern="100" dirty="0">
                  <a:solidFill>
                    <a:srgbClr val="000000"/>
                  </a:solidFill>
                  <a:latin typeface="Times New Roman Regular" panose="02020603050405020304" charset="0"/>
                  <a:ea typeface="宋体" charset="0"/>
                  <a:cs typeface="Times New Roman Regular" panose="02020603050405020304" charset="0"/>
                </a:rPr>
                <a:t>\)',x)[0]))</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删除原有列</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楼层</a:t>
              </a:r>
              <a:r>
                <a:rPr lang="en-US" altLang="zh-CN" kern="100" dirty="0">
                  <a:solidFill>
                    <a:srgbClr val="000000"/>
                  </a:solidFill>
                  <a:latin typeface="Times New Roman Regular" panose="02020603050405020304" charset="0"/>
                  <a:ea typeface="宋体" charset="0"/>
                  <a:cs typeface="Times New Roman Regular" panose="02020603050405020304" charset="0"/>
                </a:rPr>
                <a:t>', axis = 1)</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所在楼层</a:t>
              </a:r>
              <a:r>
                <a:rPr lang="en-US" altLang="zh-CN" kern="100" dirty="0">
                  <a:solidFill>
                    <a:srgbClr val="000000"/>
                  </a:solidFill>
                  <a:latin typeface="Times New Roman Regular" panose="02020603050405020304" charset="0"/>
                  <a:ea typeface="宋体" charset="0"/>
                  <a:cs typeface="Times New Roman Regular" panose="02020603050405020304" charset="0"/>
                </a:rPr>
                <a:t>', axis = 1)</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data.head</a:t>
              </a:r>
              <a:r>
                <a:rPr lang="en-US" altLang="zh-CN" kern="100" dirty="0">
                  <a:solidFill>
                    <a:srgbClr val="000000"/>
                  </a:solidFill>
                  <a:latin typeface="Times New Roman Regular" panose="02020603050405020304" charset="0"/>
                  <a:ea typeface="宋体" charset="0"/>
                  <a:cs typeface="Times New Roman Regular" panose="02020603050405020304" charset="0"/>
                </a:rPr>
                <a:t>(5)</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982638" y="765498"/>
            <a:ext cx="10369152" cy="5384947"/>
            <a:chOff x="2042096" y="1318207"/>
            <a:chExt cx="7942442" cy="4777172"/>
          </a:xfrm>
        </p:grpSpPr>
        <p:sp>
          <p:nvSpPr>
            <p:cNvPr id="7177" name="TextBox 15"/>
            <p:cNvSpPr txBox="1"/>
            <p:nvPr/>
          </p:nvSpPr>
          <p:spPr>
            <a:xfrm>
              <a:off x="2425645" y="4439678"/>
              <a:ext cx="2032470" cy="900202"/>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2" name="TextBox 17"/>
            <p:cNvSpPr txBox="1"/>
            <p:nvPr/>
          </p:nvSpPr>
          <p:spPr>
            <a:xfrm>
              <a:off x="2061824" y="1816181"/>
              <a:ext cx="7922714" cy="1132294"/>
            </a:xfrm>
            <a:prstGeom prst="rect">
              <a:avLst/>
            </a:prstGeom>
            <a:noFill/>
            <a:ln w="9525">
              <a:noFill/>
            </a:ln>
          </p:spPr>
          <p:txBody>
            <a:bodyPr wrap="square" anchor="t" anchorCtr="0">
              <a:spAutoFit/>
            </a:bodyPr>
            <a:lstStyle/>
            <a:p>
              <a:pPr indent="228600" algn="just">
                <a:lnSpc>
                  <a:spcPct val="107000"/>
                </a:lnSpc>
              </a:pPr>
              <a:r>
                <a:rPr lang="zh-CN" altLang="en-US" kern="100" dirty="0">
                  <a:solidFill>
                    <a:srgbClr val="000000"/>
                  </a:solidFill>
                  <a:latin typeface="Times New Roman Regular" panose="02020603050405020304" charset="0"/>
                  <a:ea typeface="宋体" charset="0"/>
                  <a:cs typeface="Times New Roman Regular" panose="02020603050405020304" charset="0"/>
                </a:rPr>
                <a:t>至此，数据基本处理完成。删除后续不做 使用的“发布时间”列，去掉每个列标签字符串前后的空格后，将数据保存</a:t>
              </a:r>
              <a:r>
                <a:rPr lang="zh-CN" altLang="en-US" kern="100" dirty="0" smtClean="0">
                  <a:solidFill>
                    <a:srgbClr val="000000"/>
                  </a:solidFill>
                  <a:latin typeface="Times New Roman Regular" panose="02020603050405020304" charset="0"/>
                  <a:ea typeface="宋体" charset="0"/>
                  <a:cs typeface="Times New Roman Regular" panose="02020603050405020304" charset="0"/>
                </a:rPr>
                <a:t>为</a:t>
              </a:r>
              <a:r>
                <a:rPr lang="en-US" altLang="zh-CN" kern="100" dirty="0" err="1" smtClean="0">
                  <a:solidFill>
                    <a:srgbClr val="000000"/>
                  </a:solidFill>
                  <a:latin typeface="Times New Roman Regular" panose="02020603050405020304" charset="0"/>
                  <a:ea typeface="宋体" charset="0"/>
                  <a:cs typeface="Times New Roman Regular" panose="02020603050405020304" charset="0"/>
                </a:rPr>
                <a:t>xlsx</a:t>
              </a:r>
              <a:r>
                <a:rPr lang="en-US" altLang="zh-CN" kern="100" dirty="0" smtClean="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格式，并设置文件名为“房产信息</a:t>
              </a:r>
              <a:r>
                <a:rPr lang="en-US" altLang="zh-CN" kern="100" dirty="0">
                  <a:solidFill>
                    <a:srgbClr val="000000"/>
                  </a:solidFill>
                  <a:latin typeface="Times New Roman Regular" panose="02020603050405020304" charset="0"/>
                  <a:ea typeface="宋体" charset="0"/>
                  <a:cs typeface="Times New Roman Regular" panose="02020603050405020304" charset="0"/>
                </a:rPr>
                <a:t>_</a:t>
              </a:r>
              <a:r>
                <a:rPr lang="zh-CN" altLang="en-US" kern="100" dirty="0">
                  <a:solidFill>
                    <a:srgbClr val="000000"/>
                  </a:solidFill>
                  <a:latin typeface="Times New Roman Regular" panose="02020603050405020304" charset="0"/>
                  <a:ea typeface="宋体" charset="0"/>
                  <a:cs typeface="Times New Roman Regular" panose="02020603050405020304" charset="0"/>
                </a:rPr>
                <a:t>预处理</a:t>
              </a:r>
              <a:r>
                <a:rPr lang="en-US" altLang="zh-CN" kern="100" dirty="0">
                  <a:solidFill>
                    <a:srgbClr val="000000"/>
                  </a:solidFill>
                  <a:latin typeface="Times New Roman Regular" panose="02020603050405020304" charset="0"/>
                  <a:ea typeface="宋体" charset="0"/>
                  <a:cs typeface="Times New Roman Regular" panose="02020603050405020304" charset="0"/>
                </a:rPr>
                <a:t>.xlsx”</a:t>
              </a:r>
              <a:r>
                <a:rPr lang="zh-CN" altLang="en-US" kern="100" dirty="0">
                  <a:solidFill>
                    <a:srgbClr val="000000"/>
                  </a:solidFill>
                  <a:latin typeface="Times New Roman Regular" panose="02020603050405020304" charset="0"/>
                  <a:ea typeface="宋体" charset="0"/>
                  <a:cs typeface="Times New Roman Regular" panose="02020603050405020304" charset="0"/>
                </a:rPr>
                <a:t>。</a:t>
              </a:r>
              <a:endParaRPr lang="zh-CN" altLang="zh-CN"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4528776" cy="463058"/>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15</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将预处理好的数据保存为</a:t>
              </a:r>
              <a:r>
                <a:rPr lang="en-US" altLang="zh-CN" sz="2800" dirty="0">
                  <a:solidFill>
                    <a:srgbClr val="FF0000"/>
                  </a:solidFill>
                  <a:latin typeface="Times New Roman Regular" panose="02020603050405020304" charset="0"/>
                  <a:ea typeface="宋体" charset="0"/>
                  <a:cs typeface="Times New Roman Regular" panose="02020603050405020304" charset="0"/>
                </a:rPr>
                <a:t>excel</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3211128"/>
              <a:ext cx="7922714" cy="2884251"/>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删除发布时间信息</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zh-CN" altLang="en-US" kern="100" dirty="0">
                  <a:solidFill>
                    <a:srgbClr val="000000"/>
                  </a:solidFill>
                  <a:latin typeface="Times New Roman Regular" panose="02020603050405020304" charset="0"/>
                  <a:ea typeface="宋体" charset="0"/>
                  <a:cs typeface="Times New Roman Regular" panose="02020603050405020304" charset="0"/>
                </a:rPr>
                <a:t>发布时间</a:t>
              </a:r>
              <a:r>
                <a:rPr lang="en-US" altLang="zh-CN" kern="100" dirty="0">
                  <a:solidFill>
                    <a:srgbClr val="000000"/>
                  </a:solidFill>
                  <a:latin typeface="Times New Roman Regular" panose="02020603050405020304" charset="0"/>
                  <a:ea typeface="宋体" charset="0"/>
                  <a:cs typeface="Times New Roman Regular" panose="02020603050405020304" charset="0"/>
                </a:rPr>
                <a:t>', axis = 1)</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去掉列标题空白</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data.rename</a:t>
              </a:r>
              <a:r>
                <a:rPr lang="en-US" altLang="zh-CN" kern="100" dirty="0">
                  <a:solidFill>
                    <a:srgbClr val="000000"/>
                  </a:solidFill>
                  <a:latin typeface="Times New Roman Regular" panose="02020603050405020304" charset="0"/>
                  <a:ea typeface="宋体" charset="0"/>
                  <a:cs typeface="Times New Roman Regular" panose="02020603050405020304" charset="0"/>
                </a:rPr>
                <a:t>(columns = lambda x:x.strip())</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保存数据</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output_file_path</a:t>
              </a:r>
              <a:r>
                <a:rPr lang="en-US" altLang="zh-CN" kern="100" dirty="0">
                  <a:solidFill>
                    <a:srgbClr val="000000"/>
                  </a:solidFill>
                  <a:latin typeface="Times New Roman Regular" panose="02020603050405020304" charset="0"/>
                  <a:ea typeface="宋体" charset="0"/>
                  <a:cs typeface="Times New Roman Regular" panose="02020603050405020304" charset="0"/>
                </a:rPr>
                <a:t> = '</a:t>
              </a:r>
              <a:r>
                <a:rPr lang="zh-CN" altLang="en-US" kern="100" dirty="0">
                  <a:solidFill>
                    <a:srgbClr val="000000"/>
                  </a:solidFill>
                  <a:latin typeface="Times New Roman Regular" panose="02020603050405020304" charset="0"/>
                  <a:ea typeface="宋体" charset="0"/>
                  <a:cs typeface="Times New Roman Regular" panose="02020603050405020304" charset="0"/>
                </a:rPr>
                <a:t>房产信息</a:t>
              </a:r>
              <a:r>
                <a:rPr lang="en-US" altLang="zh-CN" kern="100" dirty="0">
                  <a:solidFill>
                    <a:srgbClr val="000000"/>
                  </a:solidFill>
                  <a:latin typeface="Times New Roman Regular" panose="02020603050405020304" charset="0"/>
                  <a:ea typeface="宋体" charset="0"/>
                  <a:cs typeface="Times New Roman Regular" panose="02020603050405020304" charset="0"/>
                </a:rPr>
                <a:t>_</a:t>
              </a:r>
              <a:r>
                <a:rPr lang="zh-CN" altLang="en-US" kern="100" dirty="0">
                  <a:solidFill>
                    <a:srgbClr val="000000"/>
                  </a:solidFill>
                  <a:latin typeface="Times New Roman Regular" panose="02020603050405020304" charset="0"/>
                  <a:ea typeface="宋体" charset="0"/>
                  <a:cs typeface="Times New Roman Regular" panose="02020603050405020304" charset="0"/>
                </a:rPr>
                <a:t>预处理</a:t>
              </a:r>
              <a:r>
                <a:rPr lang="en-US" altLang="zh-CN" kern="100" dirty="0">
                  <a:solidFill>
                    <a:srgbClr val="000000"/>
                  </a:solidFill>
                  <a:latin typeface="Times New Roman Regular" panose="02020603050405020304" charset="0"/>
                  <a:ea typeface="宋体" charset="0"/>
                  <a:cs typeface="Times New Roman Regular" panose="02020603050405020304" charset="0"/>
                </a:rPr>
                <a:t>.xlsx'</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data.to_excel</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output_file_path</a:t>
              </a:r>
              <a:r>
                <a:rPr lang="en-US" altLang="zh-CN" kern="100" dirty="0">
                  <a:solidFill>
                    <a:srgbClr val="000000"/>
                  </a:solidFill>
                  <a:latin typeface="Times New Roman Regular" panose="02020603050405020304" charset="0"/>
                  <a:ea typeface="宋体" charset="0"/>
                  <a:cs typeface="Times New Roman Regular" panose="02020603050405020304" charset="0"/>
                </a:rPr>
                <a:t>, index=False)</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zh-CN" kern="100" dirty="0">
                <a:latin typeface="Times New Roman Regular" panose="02020603050405020304" charset="0"/>
                <a:ea typeface="宋体" charset="0"/>
                <a:cs typeface="Times New Roman Regular" panose="02020603050405020304" charset="0"/>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94505" y="2925445"/>
            <a:ext cx="3234055" cy="829945"/>
          </a:xfrm>
          <a:prstGeom prst="rect">
            <a:avLst/>
          </a:prstGeom>
          <a:noFill/>
        </p:spPr>
        <p:txBody>
          <a:bodyPr wrap="none" rtlCol="0">
            <a:spAutoFit/>
          </a:bodyPr>
          <a:p>
            <a:r>
              <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数据可视化</a:t>
            </a:r>
            <a:endPar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02435" y="2955925"/>
            <a:ext cx="1028700" cy="768350"/>
          </a:xfrm>
          <a:prstGeom prst="rect">
            <a:avLst/>
          </a:prstGeom>
          <a:noFill/>
        </p:spPr>
        <p:txBody>
          <a:bodyPr wrap="none" rtlCol="0">
            <a:spAutoFit/>
          </a:bodyPr>
          <a:p>
            <a:r>
              <a:rPr lang="en-US" altLang="zh-CN" sz="4400" b="1" dirty="0" smtClean="0">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rPr>
              <a:t>8.2</a:t>
            </a:r>
            <a:endParaRPr lang="en-US" altLang="zh-CN" sz="4400" b="1" dirty="0" smtClean="0">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15"/>
          <p:cNvSpPr txBox="1"/>
          <p:nvPr/>
        </p:nvSpPr>
        <p:spPr>
          <a:xfrm>
            <a:off x="2425645" y="4439678"/>
            <a:ext cx="2032470" cy="1014648"/>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en-US" altLang="zh-CN" sz="2000" b="1" dirty="0">
              <a:solidFill>
                <a:schemeClr val="bg1"/>
              </a:solidFill>
              <a:latin typeface="Calibri" panose="020F0502020204030204" pitchFamily="2" charset="0"/>
              <a:ea typeface="宋体" pitchFamily="2" charset="-122"/>
            </a:endParaRPr>
          </a:p>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en-US" altLang="zh-CN" sz="2000" b="1" dirty="0">
              <a:solidFill>
                <a:schemeClr val="bg1"/>
              </a:solidFill>
              <a:latin typeface="Calibri" panose="020F0502020204030204" pitchFamily="2" charset="0"/>
              <a:ea typeface="宋体" pitchFamily="2" charset="-122"/>
            </a:endParaRPr>
          </a:p>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zh-CN" altLang="en-US" b="1" dirty="0">
              <a:solidFill>
                <a:schemeClr val="bg1"/>
              </a:solidFill>
              <a:latin typeface="Calibri" panose="020F0502020204030204" pitchFamily="2" charset="0"/>
              <a:ea typeface="宋体" pitchFamily="2" charset="-122"/>
            </a:endParaRPr>
          </a:p>
        </p:txBody>
      </p:sp>
      <p:sp>
        <p:nvSpPr>
          <p:cNvPr id="7" name="文本框 6"/>
          <p:cNvSpPr txBox="1"/>
          <p:nvPr/>
        </p:nvSpPr>
        <p:spPr>
          <a:xfrm>
            <a:off x="694606" y="477466"/>
            <a:ext cx="2015490" cy="460375"/>
          </a:xfrm>
          <a:prstGeom prst="rect">
            <a:avLst/>
          </a:prstGeom>
          <a:noFill/>
        </p:spPr>
        <p:txBody>
          <a:bodyPr wrap="none" rtlCol="0" anchor="t">
            <a:spAutoFit/>
          </a:bodyPr>
          <a:lstStyle/>
          <a:p>
            <a:r>
              <a:rPr lang="zh-CN" altLang="zh-CN" b="1" dirty="0">
                <a:solidFill>
                  <a:srgbClr val="FF0000"/>
                </a:solidFill>
                <a:latin typeface="宋体" charset="0"/>
                <a:ea typeface="宋体" charset="0"/>
              </a:rPr>
              <a:t>模型</a:t>
            </a:r>
            <a:r>
              <a:rPr lang="zh-CN" altLang="en-US" b="1" dirty="0">
                <a:solidFill>
                  <a:srgbClr val="FF0000"/>
                </a:solidFill>
                <a:latin typeface="宋体" charset="0"/>
                <a:ea typeface="宋体" charset="0"/>
              </a:rPr>
              <a:t>建立流程</a:t>
            </a:r>
            <a:endParaRPr lang="zh-CN" altLang="zh-CN" b="1" dirty="0">
              <a:solidFill>
                <a:srgbClr val="FF0000"/>
              </a:solidFill>
              <a:latin typeface="宋体" charset="0"/>
              <a:ea typeface="宋体" charset="0"/>
            </a:endParaRPr>
          </a:p>
        </p:txBody>
      </p:sp>
      <p:pic>
        <p:nvPicPr>
          <p:cNvPr id="4" name="图片 3"/>
          <p:cNvPicPr>
            <a:picLocks noChangeAspect="1"/>
          </p:cNvPicPr>
          <p:nvPr/>
        </p:nvPicPr>
        <p:blipFill>
          <a:blip r:embed="rId1"/>
          <a:stretch>
            <a:fillRect/>
          </a:stretch>
        </p:blipFill>
        <p:spPr>
          <a:xfrm>
            <a:off x="1774726" y="1381812"/>
            <a:ext cx="8496944" cy="47181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626" y="405458"/>
            <a:ext cx="10441160" cy="4735377"/>
            <a:chOff x="2042096" y="1485128"/>
            <a:chExt cx="7942442" cy="5305458"/>
          </a:xfrm>
        </p:grpSpPr>
        <p:sp>
          <p:nvSpPr>
            <p:cNvPr id="2" name="TextBox 17"/>
            <p:cNvSpPr txBox="1"/>
            <p:nvPr/>
          </p:nvSpPr>
          <p:spPr>
            <a:xfrm>
              <a:off x="2061824" y="1485128"/>
              <a:ext cx="7922714" cy="618958"/>
            </a:xfrm>
            <a:prstGeom prst="rect">
              <a:avLst/>
            </a:prstGeom>
            <a:noFill/>
            <a:ln w="9525">
              <a:noFill/>
            </a:ln>
          </p:spPr>
          <p:txBody>
            <a:bodyPr wrap="square" anchor="t" anchorCtr="0">
              <a:spAutoFit/>
            </a:bodyPr>
            <a:lstStyle/>
            <a:p>
              <a:pPr indent="266700" algn="just">
                <a:lnSpc>
                  <a:spcPct val="107000"/>
                </a:lnSpc>
              </a:pPr>
              <a:r>
                <a:rPr lang="zh-CN" altLang="en-US" sz="2800" kern="0" dirty="0">
                  <a:solidFill>
                    <a:srgbClr val="000000"/>
                  </a:solidFill>
                  <a:latin typeface="Times New Roman Regular" panose="02020603050405020304" charset="0"/>
                  <a:ea typeface="宋体" charset="0"/>
                  <a:cs typeface="Times New Roman" panose="02020603050405020304" pitchFamily="18" charset="0"/>
                </a:rPr>
                <a:t>数据可视化</a:t>
              </a:r>
              <a:endParaRPr lang="zh-CN" altLang="en-US" sz="2800" kern="0" dirty="0">
                <a:solidFill>
                  <a:srgbClr val="000000"/>
                </a:solidFill>
                <a:latin typeface="Times New Roman Regular" panose="02020603050405020304" charset="0"/>
                <a:ea typeface="宋体" charset="0"/>
                <a:cs typeface="Times New Roman" panose="02020603050405020304" pitchFamily="18" charset="0"/>
              </a:endParaRPr>
            </a:p>
          </p:txBody>
        </p:sp>
        <p:sp>
          <p:nvSpPr>
            <p:cNvPr id="10" name="TextBox 17"/>
            <p:cNvSpPr txBox="1"/>
            <p:nvPr/>
          </p:nvSpPr>
          <p:spPr>
            <a:xfrm>
              <a:off x="2042096" y="2639490"/>
              <a:ext cx="7922714" cy="4151096"/>
            </a:xfrm>
            <a:prstGeom prst="rect">
              <a:avLst/>
            </a:prstGeom>
            <a:noFill/>
            <a:ln w="9525">
              <a:noFill/>
            </a:ln>
          </p:spPr>
          <p:txBody>
            <a:bodyPr wrap="square" anchor="t" anchorCtr="0">
              <a:spAutoFit/>
            </a:bodyPr>
            <a:lstStyle/>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import pandas as pd </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import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numpy</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as np </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import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matplotlib.pyplot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as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plt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import matplotlib as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mpl</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在</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ipython</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中直接显示图像</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%matplotlib inline</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设置绘图显示中文字体</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mpl.rcParams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font.sans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-serif"]="</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SimHei</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设置字体样式</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mpl.rcParams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axes.unicode_minus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"]=False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设置为字符显示</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8" name="文本框 7"/>
            <p:cNvSpPr txBox="1"/>
            <p:nvPr/>
          </p:nvSpPr>
          <p:spPr>
            <a:xfrm>
              <a:off x="2061825" y="2180310"/>
              <a:ext cx="3964755" cy="515798"/>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1</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导入相应库，并做一些基本设置</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2638" y="837506"/>
            <a:ext cx="7922714" cy="4041304"/>
            <a:chOff x="2042096" y="1413104"/>
            <a:chExt cx="7922714" cy="4041304"/>
          </a:xfrm>
        </p:grpSpPr>
        <p:sp>
          <p:nvSpPr>
            <p:cNvPr id="7177" name="TextBox 15"/>
            <p:cNvSpPr txBox="1"/>
            <p:nvPr/>
          </p:nvSpPr>
          <p:spPr>
            <a:xfrm>
              <a:off x="2425645" y="4439678"/>
              <a:ext cx="2032470" cy="1014730"/>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2061325"/>
              <a:ext cx="7922714" cy="1703070"/>
            </a:xfrm>
            <a:prstGeom prst="rect">
              <a:avLst/>
            </a:prstGeom>
            <a:noFill/>
            <a:ln w="9525">
              <a:noFill/>
            </a:ln>
          </p:spPr>
          <p:txBody>
            <a:bodyPr wrap="square" anchor="t" anchorCtr="0">
              <a:spAutoFit/>
            </a:bodyPr>
            <a:lstStyle/>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input_file_path</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房产信息</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_</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预处理</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.xlsx'</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pd.read_excel</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input_file_path</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data.head</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(5)</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zh-CN" sz="1800" kern="100" dirty="0">
                <a:latin typeface="Times New Roman Regular" panose="02020603050405020304" charset="0"/>
                <a:ea typeface="宋体" charset="0"/>
                <a:cs typeface="Times New Roman Regular" panose="02020603050405020304" charset="0"/>
              </a:endParaRPr>
            </a:p>
          </p:txBody>
        </p:sp>
        <p:sp>
          <p:nvSpPr>
            <p:cNvPr id="8" name="文本框 7"/>
            <p:cNvSpPr txBox="1"/>
            <p:nvPr/>
          </p:nvSpPr>
          <p:spPr>
            <a:xfrm>
              <a:off x="2061825" y="1413104"/>
              <a:ext cx="6126480" cy="460375"/>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2</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读入上一节预处理完成的数据，并预览</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4606" y="765498"/>
            <a:ext cx="10873207" cy="4752528"/>
            <a:chOff x="1657911" y="1413104"/>
            <a:chExt cx="8874591" cy="3710110"/>
          </a:xfrm>
        </p:grpSpPr>
        <p:sp>
          <p:nvSpPr>
            <p:cNvPr id="10" name="TextBox 17"/>
            <p:cNvSpPr txBox="1"/>
            <p:nvPr/>
          </p:nvSpPr>
          <p:spPr>
            <a:xfrm>
              <a:off x="2042096" y="2061325"/>
              <a:ext cx="7922714" cy="481205"/>
            </a:xfrm>
            <a:prstGeom prst="rect">
              <a:avLst/>
            </a:prstGeom>
            <a:noFill/>
            <a:ln w="9525">
              <a:noFill/>
            </a:ln>
          </p:spPr>
          <p:txBody>
            <a:bodyPr wrap="square" anchor="t" anchorCtr="0">
              <a:spAutoFit/>
            </a:bodyPr>
            <a:lstStyle/>
            <a:p>
              <a:pPr indent="228600" algn="just">
                <a:lnSpc>
                  <a:spcPct val="107000"/>
                </a:lnSpc>
              </a:pPr>
              <a:r>
                <a:rPr lang="en-US" altLang="zh-CN" kern="100" dirty="0" err="1">
                  <a:solidFill>
                    <a:srgbClr val="000000"/>
                  </a:solidFill>
                  <a:latin typeface="Courier New" panose="02070309020205020404" pitchFamily="49" charset="0"/>
                  <a:cs typeface="Times New Roman" panose="02020603050405020304" pitchFamily="18" charset="0"/>
                </a:rPr>
                <a:t>data.describe</a:t>
              </a:r>
              <a:r>
                <a:rPr lang="en-US" altLang="zh-CN" kern="100" dirty="0">
                  <a:solidFill>
                    <a:srgbClr val="000000"/>
                  </a:solidFill>
                  <a:latin typeface="Courier New" panose="02070309020205020404" pitchFamily="49" charset="0"/>
                  <a:cs typeface="Times New Roman" panose="02020603050405020304" pitchFamily="18" charset="0"/>
                </a:rPr>
                <a:t>()</a:t>
              </a:r>
              <a:endParaRPr lang="zh-CN" altLang="zh-CN" kern="100" dirty="0">
                <a:solidFill>
                  <a:srgbClr val="000000"/>
                </a:solidFill>
                <a:latin typeface="Courier New" panose="02070309020205020404" pitchFamily="49" charset="0"/>
                <a:cs typeface="Times New Roman" panose="02020603050405020304" pitchFamily="18" charset="0"/>
              </a:endParaRPr>
            </a:p>
          </p:txBody>
        </p:sp>
        <p:sp>
          <p:nvSpPr>
            <p:cNvPr id="8" name="文本框 7"/>
            <p:cNvSpPr txBox="1"/>
            <p:nvPr/>
          </p:nvSpPr>
          <p:spPr>
            <a:xfrm>
              <a:off x="2061825" y="1413104"/>
              <a:ext cx="5497396" cy="359396"/>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3</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使用</a:t>
              </a:r>
              <a:r>
                <a:rPr lang="en-US" altLang="zh-CN" dirty="0">
                  <a:solidFill>
                    <a:srgbClr val="FF0000"/>
                  </a:solidFill>
                  <a:latin typeface="Times New Roman Regular" panose="02020603050405020304" charset="0"/>
                  <a:ea typeface="宋体" charset="0"/>
                  <a:cs typeface="Times New Roman Regular" panose="02020603050405020304" charset="0"/>
                </a:rPr>
                <a:t>describe()</a:t>
              </a:r>
              <a:r>
                <a:rPr lang="zh-CN" altLang="en-US" dirty="0">
                  <a:solidFill>
                    <a:srgbClr val="FF0000"/>
                  </a:solidFill>
                  <a:latin typeface="Times New Roman Regular" panose="02020603050405020304" charset="0"/>
                  <a:ea typeface="宋体" charset="0"/>
                  <a:cs typeface="Times New Roman Regular" panose="02020603050405020304" charset="0"/>
                </a:rPr>
                <a:t>方法查看数据常用的统计信息</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pic>
          <p:nvPicPr>
            <p:cNvPr id="6" name="图片 5"/>
            <p:cNvPicPr>
              <a:picLocks noChangeAspect="1"/>
            </p:cNvPicPr>
            <p:nvPr/>
          </p:nvPicPr>
          <p:blipFill>
            <a:blip r:embed="rId1"/>
            <a:stretch>
              <a:fillRect/>
            </a:stretch>
          </p:blipFill>
          <p:spPr>
            <a:xfrm>
              <a:off x="1657911" y="2807577"/>
              <a:ext cx="8874591" cy="231563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2150" y="405457"/>
            <a:ext cx="11061688" cy="5395271"/>
            <a:chOff x="2061824" y="1318207"/>
            <a:chExt cx="7922714" cy="4645370"/>
          </a:xfrm>
        </p:grpSpPr>
        <p:sp>
          <p:nvSpPr>
            <p:cNvPr id="7" name="文本框 6"/>
            <p:cNvSpPr txBox="1"/>
            <p:nvPr/>
          </p:nvSpPr>
          <p:spPr>
            <a:xfrm>
              <a:off x="2061824" y="1318207"/>
              <a:ext cx="2641514" cy="396386"/>
            </a:xfrm>
            <a:prstGeom prst="rect">
              <a:avLst/>
            </a:prstGeom>
            <a:noFill/>
          </p:spPr>
          <p:txBody>
            <a:bodyPr wrap="none" rtlCol="0" anchor="t">
              <a:spAutoFit/>
            </a:bodyPr>
            <a:lstStyle/>
            <a:p>
              <a:r>
                <a:rPr lang="zh-CN" altLang="en-US"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4</a:t>
              </a:r>
              <a:r>
                <a:rPr lang="zh-CN" altLang="en-US" dirty="0">
                  <a:solidFill>
                    <a:srgbClr val="FF0000"/>
                  </a:solidFill>
                  <a:latin typeface="Times New Roman Regular" panose="02020603050405020304" charset="0"/>
                  <a:ea typeface="宋体" charset="0"/>
                  <a:cs typeface="Times New Roman Regular" panose="02020603050405020304" charset="0"/>
                </a:rPr>
                <a:t>）绘制各区域房价平均</a:t>
              </a:r>
              <a:endParaRPr lang="zh-CN" altLang="en-US"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61824" y="2019407"/>
              <a:ext cx="7922714" cy="1970978"/>
            </a:xfrm>
            <a:prstGeom prst="rect">
              <a:avLst/>
            </a:prstGeom>
            <a:noFill/>
            <a:ln w="9525">
              <a:noFill/>
            </a:ln>
          </p:spPr>
          <p:txBody>
            <a:bodyPr wrap="square" anchor="t" anchorCtr="0">
              <a:spAutoFit/>
            </a:bodyPr>
            <a:lstStyle/>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对区域进行数据透视并画图</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data.pivot_table</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(values='</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单价</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index='</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区域</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aggfunc</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='mean'). \</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sort_values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(by='</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单价</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',ascending=False). \</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plot(kind='</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barh</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',color="c")  ①</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设置</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x</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轴标签</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plt.xlabel</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单价</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万元</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zh-CN" sz="1400" kern="100" dirty="0">
                <a:latin typeface="Times New Roman Regular" panose="02020603050405020304" charset="0"/>
                <a:ea typeface="宋体" charset="0"/>
                <a:cs typeface="Times New Roman Regular" panose="02020603050405020304" charset="0"/>
              </a:endParaRPr>
            </a:p>
          </p:txBody>
        </p:sp>
        <p:sp>
          <p:nvSpPr>
            <p:cNvPr id="9" name="文本框 8"/>
            <p:cNvSpPr txBox="1"/>
            <p:nvPr/>
          </p:nvSpPr>
          <p:spPr>
            <a:xfrm>
              <a:off x="2205874" y="4294090"/>
              <a:ext cx="7706640" cy="1669487"/>
            </a:xfrm>
            <a:prstGeom prst="rect">
              <a:avLst/>
            </a:prstGeom>
            <a:noFill/>
          </p:spPr>
          <p:txBody>
            <a:bodyPr wrap="square">
              <a:spAutoFit/>
            </a:bodyPr>
            <a:lstStyle/>
            <a:p>
              <a:pPr indent="457200"/>
              <a:r>
                <a:rPr lang="zh-CN" altLang="en-US" kern="0" dirty="0">
                  <a:solidFill>
                    <a:srgbClr val="000000"/>
                  </a:solidFill>
                  <a:latin typeface="Times New Roman Regular" panose="02020603050405020304" charset="0"/>
                  <a:ea typeface="宋体" charset="0"/>
                  <a:cs typeface="Times New Roman Regular" panose="02020603050405020304" charset="0"/>
                </a:rPr>
                <a:t>在①处，首先使用</a:t>
              </a:r>
              <a:r>
                <a:rPr lang="en-US" altLang="zh-CN" kern="0" dirty="0" err="1">
                  <a:solidFill>
                    <a:srgbClr val="000000"/>
                  </a:solidFill>
                  <a:latin typeface="Times New Roman Regular" panose="02020603050405020304" charset="0"/>
                  <a:ea typeface="宋体" charset="0"/>
                  <a:cs typeface="Times New Roman Regular" panose="02020603050405020304" charset="0"/>
                </a:rPr>
                <a:t>pivot_table</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zh-CN" altLang="en-US" kern="0" dirty="0">
                  <a:solidFill>
                    <a:srgbClr val="000000"/>
                  </a:solidFill>
                  <a:latin typeface="Times New Roman Regular" panose="02020603050405020304" charset="0"/>
                  <a:ea typeface="宋体" charset="0"/>
                  <a:cs typeface="Times New Roman Regular" panose="02020603050405020304" charset="0"/>
                </a:rPr>
                <a:t>方法对数据帧对象</a:t>
              </a:r>
              <a:r>
                <a:rPr lang="en-US" altLang="zh-CN" kern="0" dirty="0">
                  <a:solidFill>
                    <a:srgbClr val="000000"/>
                  </a:solidFill>
                  <a:latin typeface="Times New Roman Regular" panose="02020603050405020304" charset="0"/>
                  <a:ea typeface="宋体" charset="0"/>
                  <a:cs typeface="Times New Roman Regular" panose="02020603050405020304" charset="0"/>
                </a:rPr>
                <a:t>data</a:t>
              </a:r>
              <a:r>
                <a:rPr lang="zh-CN" altLang="en-US" kern="0" dirty="0">
                  <a:solidFill>
                    <a:srgbClr val="000000"/>
                  </a:solidFill>
                  <a:latin typeface="Times New Roman Regular" panose="02020603050405020304" charset="0"/>
                  <a:ea typeface="宋体" charset="0"/>
                  <a:cs typeface="Times New Roman Regular" panose="02020603050405020304" charset="0"/>
                </a:rPr>
                <a:t>进行数据透视，参数</a:t>
              </a:r>
              <a:r>
                <a:rPr lang="en-US" altLang="zh-CN" kern="0" dirty="0">
                  <a:solidFill>
                    <a:srgbClr val="000000"/>
                  </a:solidFill>
                  <a:latin typeface="Times New Roman Regular" panose="02020603050405020304" charset="0"/>
                  <a:ea typeface="宋体" charset="0"/>
                  <a:cs typeface="Times New Roman Regular" panose="02020603050405020304" charset="0"/>
                </a:rPr>
                <a:t>values</a:t>
              </a:r>
              <a:r>
                <a:rPr lang="zh-CN" altLang="en-US" kern="0" dirty="0">
                  <a:solidFill>
                    <a:srgbClr val="000000"/>
                  </a:solidFill>
                  <a:latin typeface="Times New Roman Regular" panose="02020603050405020304" charset="0"/>
                  <a:ea typeface="宋体" charset="0"/>
                  <a:cs typeface="Times New Roman Regular" panose="02020603050405020304" charset="0"/>
                </a:rPr>
                <a:t>指定汇总数据为单价，</a:t>
              </a:r>
              <a:r>
                <a:rPr lang="en-US" altLang="zh-CN" kern="0" dirty="0">
                  <a:solidFill>
                    <a:srgbClr val="000000"/>
                  </a:solidFill>
                  <a:latin typeface="Times New Roman Regular" panose="02020603050405020304" charset="0"/>
                  <a:ea typeface="宋体" charset="0"/>
                  <a:cs typeface="Times New Roman Regular" panose="02020603050405020304" charset="0"/>
                </a:rPr>
                <a:t>index</a:t>
              </a:r>
              <a:r>
                <a:rPr lang="zh-CN" altLang="en-US" kern="0" dirty="0">
                  <a:solidFill>
                    <a:srgbClr val="000000"/>
                  </a:solidFill>
                  <a:latin typeface="Times New Roman Regular" panose="02020603050405020304" charset="0"/>
                  <a:ea typeface="宋体" charset="0"/>
                  <a:cs typeface="Times New Roman Regular" panose="02020603050405020304" charset="0"/>
                </a:rPr>
                <a:t>参数指定行索引为区域，</a:t>
              </a:r>
              <a:r>
                <a:rPr lang="en-US" altLang="zh-CN" kern="0" dirty="0" err="1">
                  <a:solidFill>
                    <a:srgbClr val="000000"/>
                  </a:solidFill>
                  <a:latin typeface="Times New Roman Regular" panose="02020603050405020304" charset="0"/>
                  <a:ea typeface="宋体" charset="0"/>
                  <a:cs typeface="Times New Roman Regular" panose="02020603050405020304" charset="0"/>
                </a:rPr>
                <a:t>aggfunc</a:t>
              </a:r>
              <a:r>
                <a:rPr lang="zh-CN" altLang="en-US" kern="0" dirty="0">
                  <a:solidFill>
                    <a:srgbClr val="000000"/>
                  </a:solidFill>
                  <a:latin typeface="Times New Roman Regular" panose="02020603050405020304" charset="0"/>
                  <a:ea typeface="宋体" charset="0"/>
                  <a:cs typeface="Times New Roman Regular" panose="02020603050405020304" charset="0"/>
                </a:rPr>
                <a:t>参数指定汇总方法为</a:t>
              </a:r>
              <a:r>
                <a:rPr lang="en-US" altLang="zh-CN" kern="0" dirty="0">
                  <a:solidFill>
                    <a:srgbClr val="000000"/>
                  </a:solidFill>
                  <a:latin typeface="Times New Roman Regular" panose="02020603050405020304" charset="0"/>
                  <a:ea typeface="宋体" charset="0"/>
                  <a:cs typeface="Times New Roman Regular" panose="02020603050405020304" charset="0"/>
                </a:rPr>
                <a:t>mean</a:t>
              </a:r>
              <a:r>
                <a:rPr lang="zh-CN" altLang="en-US" kern="0" dirty="0">
                  <a:solidFill>
                    <a:srgbClr val="000000"/>
                  </a:solidFill>
                  <a:latin typeface="Times New Roman Regular" panose="02020603050405020304" charset="0"/>
                  <a:ea typeface="宋体" charset="0"/>
                  <a:cs typeface="Times New Roman Regular" panose="02020603050405020304" charset="0"/>
                </a:rPr>
                <a:t>（即平均）。然后使用</a:t>
              </a:r>
              <a:r>
                <a:rPr lang="en-US" altLang="zh-CN" kern="0" dirty="0" err="1">
                  <a:solidFill>
                    <a:srgbClr val="000000"/>
                  </a:solidFill>
                  <a:latin typeface="Times New Roman Regular" panose="02020603050405020304" charset="0"/>
                  <a:ea typeface="宋体" charset="0"/>
                  <a:cs typeface="Times New Roman Regular" panose="02020603050405020304" charset="0"/>
                </a:rPr>
                <a:t>sort_values</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zh-CN" altLang="en-US" kern="0" dirty="0">
                  <a:solidFill>
                    <a:srgbClr val="000000"/>
                  </a:solidFill>
                  <a:latin typeface="Times New Roman Regular" panose="02020603050405020304" charset="0"/>
                  <a:ea typeface="宋体" charset="0"/>
                  <a:cs typeface="Times New Roman Regular" panose="02020603050405020304" charset="0"/>
                </a:rPr>
                <a:t>方法对其进行排序，</a:t>
              </a:r>
              <a:r>
                <a:rPr lang="en-US" altLang="zh-CN" kern="0" dirty="0">
                  <a:solidFill>
                    <a:srgbClr val="000000"/>
                  </a:solidFill>
                  <a:latin typeface="Times New Roman Regular" panose="02020603050405020304" charset="0"/>
                  <a:ea typeface="宋体" charset="0"/>
                  <a:cs typeface="Times New Roman Regular" panose="02020603050405020304" charset="0"/>
                </a:rPr>
                <a:t>by</a:t>
              </a:r>
              <a:r>
                <a:rPr lang="zh-CN" altLang="en-US" kern="0" dirty="0">
                  <a:solidFill>
                    <a:srgbClr val="000000"/>
                  </a:solidFill>
                  <a:latin typeface="Times New Roman Regular" panose="02020603050405020304" charset="0"/>
                  <a:ea typeface="宋体" charset="0"/>
                  <a:cs typeface="Times New Roman Regular" panose="02020603050405020304" charset="0"/>
                </a:rPr>
                <a:t>参数指定排序索引为单价，</a:t>
              </a:r>
              <a:r>
                <a:rPr lang="en-US" altLang="zh-CN" kern="0" dirty="0">
                  <a:solidFill>
                    <a:srgbClr val="000000"/>
                  </a:solidFill>
                  <a:latin typeface="Times New Roman Regular" panose="02020603050405020304" charset="0"/>
                  <a:ea typeface="宋体" charset="0"/>
                  <a:cs typeface="Times New Roman Regular" panose="02020603050405020304" charset="0"/>
                </a:rPr>
                <a:t>ascending</a:t>
              </a:r>
              <a:r>
                <a:rPr lang="zh-CN" altLang="en-US" kern="0" dirty="0">
                  <a:solidFill>
                    <a:srgbClr val="000000"/>
                  </a:solidFill>
                  <a:latin typeface="Times New Roman Regular" panose="02020603050405020304" charset="0"/>
                  <a:ea typeface="宋体" charset="0"/>
                  <a:cs typeface="Times New Roman Regular" panose="02020603050405020304" charset="0"/>
                </a:rPr>
                <a:t>参数指定降序排列。最后通过</a:t>
              </a:r>
              <a:r>
                <a:rPr lang="en-US" altLang="zh-CN" kern="0" dirty="0">
                  <a:solidFill>
                    <a:srgbClr val="000000"/>
                  </a:solidFill>
                  <a:latin typeface="Times New Roman Regular" panose="02020603050405020304" charset="0"/>
                  <a:ea typeface="宋体" charset="0"/>
                  <a:cs typeface="Times New Roman Regular" panose="02020603050405020304" charset="0"/>
                </a:rPr>
                <a:t>plot()</a:t>
              </a:r>
              <a:r>
                <a:rPr lang="zh-CN" altLang="en-US" kern="0" dirty="0">
                  <a:solidFill>
                    <a:srgbClr val="000000"/>
                  </a:solidFill>
                  <a:latin typeface="Times New Roman Regular" panose="02020603050405020304" charset="0"/>
                  <a:ea typeface="宋体" charset="0"/>
                  <a:cs typeface="Times New Roman Regular" panose="02020603050405020304" charset="0"/>
                </a:rPr>
                <a:t>方法进行绘图，</a:t>
              </a:r>
              <a:r>
                <a:rPr lang="en-US" altLang="zh-CN" kern="0" dirty="0">
                  <a:solidFill>
                    <a:srgbClr val="000000"/>
                  </a:solidFill>
                  <a:latin typeface="Times New Roman Regular" panose="02020603050405020304" charset="0"/>
                  <a:ea typeface="宋体" charset="0"/>
                  <a:cs typeface="Times New Roman Regular" panose="02020603050405020304" charset="0"/>
                </a:rPr>
                <a:t>kind</a:t>
              </a:r>
              <a:r>
                <a:rPr lang="zh-CN" altLang="en-US" kern="0" dirty="0">
                  <a:solidFill>
                    <a:srgbClr val="000000"/>
                  </a:solidFill>
                  <a:latin typeface="Times New Roman Regular" panose="02020603050405020304" charset="0"/>
                  <a:ea typeface="宋体" charset="0"/>
                  <a:cs typeface="Times New Roman Regular" panose="02020603050405020304" charset="0"/>
                </a:rPr>
                <a:t>参数指定绘图类型为</a:t>
              </a:r>
              <a:r>
                <a:rPr lang="en-US" altLang="zh-CN" kern="0" dirty="0" err="1">
                  <a:solidFill>
                    <a:srgbClr val="000000"/>
                  </a:solidFill>
                  <a:latin typeface="Times New Roman Regular" panose="02020603050405020304" charset="0"/>
                  <a:ea typeface="宋体" charset="0"/>
                  <a:cs typeface="Times New Roman Regular" panose="02020603050405020304" charset="0"/>
                </a:rPr>
                <a:t>barh</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zh-CN" altLang="en-US" kern="0" dirty="0">
                  <a:solidFill>
                    <a:srgbClr val="000000"/>
                  </a:solidFill>
                  <a:latin typeface="Times New Roman Regular" panose="02020603050405020304" charset="0"/>
                  <a:ea typeface="宋体" charset="0"/>
                  <a:cs typeface="Times New Roman Regular" panose="02020603050405020304" charset="0"/>
                </a:rPr>
                <a:t>即柱状图</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zh-CN" altLang="en-US" kern="0" dirty="0">
                  <a:solidFill>
                    <a:srgbClr val="000000"/>
                  </a:solidFill>
                  <a:latin typeface="Times New Roman Regular" panose="02020603050405020304" charset="0"/>
                  <a:ea typeface="宋体" charset="0"/>
                  <a:cs typeface="Times New Roman Regular" panose="02020603050405020304" charset="0"/>
                </a:rPr>
                <a:t>，参数</a:t>
              </a:r>
              <a:r>
                <a:rPr lang="en-US" altLang="zh-CN" kern="0" dirty="0">
                  <a:solidFill>
                    <a:srgbClr val="000000"/>
                  </a:solidFill>
                  <a:latin typeface="Times New Roman Regular" panose="02020603050405020304" charset="0"/>
                  <a:ea typeface="宋体" charset="0"/>
                  <a:cs typeface="Times New Roman Regular" panose="02020603050405020304" charset="0"/>
                </a:rPr>
                <a:t>color</a:t>
              </a:r>
              <a:r>
                <a:rPr lang="zh-CN" altLang="en-US" kern="0" dirty="0">
                  <a:solidFill>
                    <a:srgbClr val="000000"/>
                  </a:solidFill>
                  <a:latin typeface="Times New Roman Regular" panose="02020603050405020304" charset="0"/>
                  <a:ea typeface="宋体" charset="0"/>
                  <a:cs typeface="Times New Roman Regular" panose="02020603050405020304" charset="0"/>
                </a:rPr>
                <a:t>指定绘图颜色。</a:t>
              </a:r>
              <a:endParaRPr lang="zh-CN" altLang="en-US" kern="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2598" y="477467"/>
            <a:ext cx="10945216" cy="6060799"/>
            <a:chOff x="2042096" y="1318207"/>
            <a:chExt cx="7922714" cy="5162541"/>
          </a:xfrm>
        </p:grpSpPr>
        <p:sp>
          <p:nvSpPr>
            <p:cNvPr id="7" name="文本框 6"/>
            <p:cNvSpPr txBox="1"/>
            <p:nvPr/>
          </p:nvSpPr>
          <p:spPr>
            <a:xfrm>
              <a:off x="2061825" y="1318207"/>
              <a:ext cx="2510126" cy="706941"/>
            </a:xfrm>
            <a:prstGeom prst="rect">
              <a:avLst/>
            </a:prstGeom>
            <a:noFill/>
          </p:spPr>
          <p:txBody>
            <a:bodyPr wrap="none" rtlCol="0" anchor="t">
              <a:spAutoFit/>
            </a:bodyPr>
            <a:lstStyle/>
            <a:p>
              <a:r>
                <a:rPr lang="zh-CN" altLang="en-US"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5</a:t>
              </a:r>
              <a:r>
                <a:rPr lang="zh-CN" altLang="en-US" dirty="0">
                  <a:solidFill>
                    <a:srgbClr val="FF0000"/>
                  </a:solidFill>
                  <a:latin typeface="Times New Roman Regular" panose="02020603050405020304" charset="0"/>
                  <a:ea typeface="宋体" charset="0"/>
                  <a:cs typeface="Times New Roman Regular" panose="02020603050405020304" charset="0"/>
                </a:rPr>
                <a:t>）绘制房屋单价</a:t>
              </a:r>
              <a:r>
                <a:rPr lang="en-US" altLang="zh-CN" dirty="0">
                  <a:solidFill>
                    <a:srgbClr val="FF0000"/>
                  </a:solidFill>
                  <a:latin typeface="Times New Roman Regular" panose="02020603050405020304" charset="0"/>
                  <a:ea typeface="宋体" charset="0"/>
                  <a:cs typeface="Times New Roman Regular" panose="02020603050405020304" charset="0"/>
                </a:rPr>
                <a:t>top10</a:t>
              </a:r>
              <a:endParaRPr lang="zh-CN" altLang="en-US" dirty="0">
                <a:solidFill>
                  <a:srgbClr val="FF0000"/>
                </a:solidFill>
                <a:latin typeface="Times New Roman Regular" panose="02020603050405020304" charset="0"/>
                <a:ea typeface="宋体" charset="0"/>
                <a:cs typeface="Times New Roman Regular" panose="02020603050405020304" charset="0"/>
              </a:endParaRPr>
            </a:p>
            <a:p>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917276"/>
              <a:ext cx="7922714" cy="4563472"/>
            </a:xfrm>
            <a:prstGeom prst="rect">
              <a:avLst/>
            </a:prstGeom>
            <a:noFill/>
            <a:ln w="9525">
              <a:noFill/>
            </a:ln>
          </p:spPr>
          <p:txBody>
            <a:bodyPr wrap="square" anchor="t" anchorCtr="0">
              <a:spAutoFit/>
            </a:bodyPr>
            <a:lstStyle/>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 </a:t>
              </a:r>
              <a:r>
                <a:rPr lang="zh-CN" altLang="en-US" sz="1800" kern="0" dirty="0">
                  <a:solidFill>
                    <a:srgbClr val="000000"/>
                  </a:solidFill>
                  <a:latin typeface="Times New Roman Regular" panose="02020603050405020304" charset="0"/>
                  <a:ea typeface="宋体" charset="0"/>
                  <a:cs typeface="Times New Roman Regular" panose="02020603050405020304" charset="0"/>
                </a:rPr>
                <a:t>设置记录个数</a:t>
              </a:r>
              <a:endParaRPr lang="zh-CN" altLang="en-US"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err="1">
                  <a:solidFill>
                    <a:srgbClr val="000000"/>
                  </a:solidFill>
                  <a:latin typeface="Times New Roman Regular" panose="02020603050405020304" charset="0"/>
                  <a:ea typeface="宋体" charset="0"/>
                  <a:cs typeface="Times New Roman Regular" panose="02020603050405020304" charset="0"/>
                </a:rPr>
                <a:t>ntop</a:t>
              </a:r>
              <a:r>
                <a:rPr lang="en-US" altLang="zh-CN" sz="1800" kern="0" dirty="0">
                  <a:solidFill>
                    <a:srgbClr val="000000"/>
                  </a:solidFill>
                  <a:latin typeface="Times New Roman Regular" panose="02020603050405020304" charset="0"/>
                  <a:ea typeface="宋体" charset="0"/>
                  <a:cs typeface="Times New Roman Regular" panose="02020603050405020304" charset="0"/>
                </a:rPr>
                <a:t> = 10</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 </a:t>
              </a:r>
              <a:r>
                <a:rPr lang="zh-CN" altLang="en-US" sz="1800" kern="0" dirty="0">
                  <a:solidFill>
                    <a:srgbClr val="000000"/>
                  </a:solidFill>
                  <a:latin typeface="Times New Roman Regular" panose="02020603050405020304" charset="0"/>
                  <a:ea typeface="宋体" charset="0"/>
                  <a:cs typeface="Times New Roman Regular" panose="02020603050405020304" charset="0"/>
                </a:rPr>
                <a:t>按单价对数据进行排序</a:t>
              </a:r>
              <a:endParaRPr lang="zh-CN" altLang="en-US"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err="1">
                  <a:solidFill>
                    <a:srgbClr val="000000"/>
                  </a:solidFill>
                  <a:latin typeface="Times New Roman Regular" panose="02020603050405020304" charset="0"/>
                  <a:ea typeface="宋体" charset="0"/>
                  <a:cs typeface="Times New Roman Regular" panose="02020603050405020304" charset="0"/>
                </a:rPr>
                <a:t>data_top</a:t>
              </a:r>
              <a:r>
                <a:rPr lang="en-US" altLang="zh-CN" sz="1800" kern="0" dirty="0">
                  <a:solidFill>
                    <a:srgbClr val="000000"/>
                  </a:solidFill>
                  <a:latin typeface="Times New Roman Regular" panose="02020603050405020304" charset="0"/>
                  <a:ea typeface="宋体" charset="0"/>
                  <a:cs typeface="Times New Roman Regular" panose="02020603050405020304" charset="0"/>
                </a:rPr>
                <a:t> = </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data.sort_values</a:t>
              </a:r>
              <a:r>
                <a:rPr lang="en-US" altLang="zh-CN" sz="1800" kern="0" dirty="0">
                  <a:solidFill>
                    <a:srgbClr val="000000"/>
                  </a:solidFill>
                  <a:latin typeface="Times New Roman Regular" panose="02020603050405020304" charset="0"/>
                  <a:ea typeface="宋体" charset="0"/>
                  <a:cs typeface="Times New Roman Regular" panose="02020603050405020304" charset="0"/>
                </a:rPr>
                <a:t>(by='</a:t>
              </a:r>
              <a:r>
                <a:rPr lang="zh-CN" altLang="en-US" sz="1800" kern="0" dirty="0">
                  <a:solidFill>
                    <a:srgbClr val="000000"/>
                  </a:solidFill>
                  <a:latin typeface="Times New Roman Regular" panose="02020603050405020304" charset="0"/>
                  <a:ea typeface="宋体" charset="0"/>
                  <a:cs typeface="Times New Roman Regular" panose="02020603050405020304" charset="0"/>
                </a:rPr>
                <a:t>单价</a:t>
              </a:r>
              <a:r>
                <a:rPr lang="en-US" altLang="zh-CN" sz="1800" kern="0" dirty="0">
                  <a:solidFill>
                    <a:srgbClr val="000000"/>
                  </a:solidFill>
                  <a:latin typeface="Times New Roman Regular" panose="02020603050405020304" charset="0"/>
                  <a:ea typeface="宋体" charset="0"/>
                  <a:cs typeface="Times New Roman Regular" panose="02020603050405020304" charset="0"/>
                </a:rPr>
                <a:t>',ascending=False)[:</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ntop</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 </a:t>
              </a:r>
              <a:r>
                <a:rPr lang="zh-CN" altLang="en-US" sz="1800" kern="0" dirty="0">
                  <a:solidFill>
                    <a:srgbClr val="000000"/>
                  </a:solidFill>
                  <a:latin typeface="Times New Roman Regular" panose="02020603050405020304" charset="0"/>
                  <a:ea typeface="宋体" charset="0"/>
                  <a:cs typeface="Times New Roman Regular" panose="02020603050405020304" charset="0"/>
                </a:rPr>
                <a:t>设置数据</a:t>
              </a:r>
              <a:endParaRPr lang="zh-CN" altLang="en-US"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y = range(</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len</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data_top</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zh-CN" altLang="en-US" sz="1800" kern="0" dirty="0">
                  <a:solidFill>
                    <a:srgbClr val="000000"/>
                  </a:solidFill>
                  <a:latin typeface="Times New Roman Regular" panose="02020603050405020304" charset="0"/>
                  <a:ea typeface="宋体" charset="0"/>
                  <a:cs typeface="Times New Roman Regular" panose="02020603050405020304" charset="0"/>
                </a:rPr>
                <a:t>单价</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width = </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data_top</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zh-CN" altLang="en-US" sz="1800" kern="0" dirty="0">
                  <a:solidFill>
                    <a:srgbClr val="000000"/>
                  </a:solidFill>
                  <a:latin typeface="Times New Roman Regular" panose="02020603050405020304" charset="0"/>
                  <a:ea typeface="宋体" charset="0"/>
                  <a:cs typeface="Times New Roman Regular" panose="02020603050405020304" charset="0"/>
                </a:rPr>
                <a:t>单价  </a:t>
              </a:r>
              <a:endParaRPr lang="zh-CN" altLang="en-US"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err="1">
                  <a:solidFill>
                    <a:srgbClr val="000000"/>
                  </a:solidFill>
                  <a:latin typeface="Times New Roman Regular" panose="02020603050405020304" charset="0"/>
                  <a:ea typeface="宋体" charset="0"/>
                  <a:cs typeface="Times New Roman Regular" panose="02020603050405020304" charset="0"/>
                </a:rPr>
                <a:t>y_label</a:t>
              </a:r>
              <a:r>
                <a:rPr lang="en-US" altLang="zh-CN" sz="1800" kern="0" dirty="0">
                  <a:solidFill>
                    <a:srgbClr val="000000"/>
                  </a:solidFill>
                  <a:latin typeface="Times New Roman Regular" panose="02020603050405020304" charset="0"/>
                  <a:ea typeface="宋体" charset="0"/>
                  <a:cs typeface="Times New Roman Regular" panose="02020603050405020304" charset="0"/>
                </a:rPr>
                <a:t> = </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data_top</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zh-CN" altLang="en-US" sz="1800" kern="0" dirty="0">
                  <a:solidFill>
                    <a:srgbClr val="000000"/>
                  </a:solidFill>
                  <a:latin typeface="Times New Roman Regular" panose="02020603050405020304" charset="0"/>
                  <a:ea typeface="宋体" charset="0"/>
                  <a:cs typeface="Times New Roman Regular" panose="02020603050405020304" charset="0"/>
                </a:rPr>
                <a:t>位置信息 </a:t>
              </a:r>
              <a:r>
                <a:rPr lang="en-US" altLang="zh-CN" sz="1800" kern="0" dirty="0">
                  <a:solidFill>
                    <a:srgbClr val="000000"/>
                  </a:solidFill>
                  <a:latin typeface="Times New Roman Regular" panose="02020603050405020304" charset="0"/>
                  <a:ea typeface="宋体" charset="0"/>
                  <a:cs typeface="Times New Roman Regular" panose="02020603050405020304" charset="0"/>
                </a:rPr>
                <a:t>+ '(' + </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data_top</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zh-CN" altLang="en-US" sz="1800" kern="0" dirty="0">
                  <a:solidFill>
                    <a:srgbClr val="000000"/>
                  </a:solidFill>
                  <a:latin typeface="Times New Roman Regular" panose="02020603050405020304" charset="0"/>
                  <a:ea typeface="宋体" charset="0"/>
                  <a:cs typeface="Times New Roman Regular" panose="02020603050405020304" charset="0"/>
                </a:rPr>
                <a:t>区域 </a:t>
              </a:r>
              <a:r>
                <a:rPr lang="en-US" altLang="zh-CN" sz="1800" kern="0" dirty="0">
                  <a:solidFill>
                    <a:srgbClr val="000000"/>
                  </a:solidFill>
                  <a:latin typeface="Times New Roman Regular" panose="02020603050405020304" charset="0"/>
                  <a:ea typeface="宋体" charset="0"/>
                  <a:cs typeface="Times New Roman Regular" panose="02020603050405020304" charset="0"/>
                </a:rPr>
                <a:t>+ ')'  ①</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 plot</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fig = </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plt.figure</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figsize</a:t>
              </a:r>
              <a:r>
                <a:rPr lang="en-US" altLang="zh-CN" sz="1800" kern="0" dirty="0">
                  <a:solidFill>
                    <a:srgbClr val="000000"/>
                  </a:solidFill>
                  <a:latin typeface="Times New Roman Regular" panose="02020603050405020304" charset="0"/>
                  <a:ea typeface="宋体" charset="0"/>
                  <a:cs typeface="Times New Roman Regular" panose="02020603050405020304" charset="0"/>
                </a:rPr>
                <a:t>=(12, 4))</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ax = </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fig.add_subplot</a:t>
              </a:r>
              <a:r>
                <a:rPr lang="en-US" altLang="zh-CN" sz="1800" kern="0" dirty="0">
                  <a:solidFill>
                    <a:srgbClr val="000000"/>
                  </a:solidFill>
                  <a:latin typeface="Times New Roman Regular" panose="02020603050405020304" charset="0"/>
                  <a:ea typeface="宋体" charset="0"/>
                  <a:cs typeface="Times New Roman Regular" panose="02020603050405020304" charset="0"/>
                </a:rPr>
                <a:t>(121)</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err="1">
                  <a:solidFill>
                    <a:srgbClr val="000000"/>
                  </a:solidFill>
                  <a:latin typeface="Times New Roman Regular" panose="02020603050405020304" charset="0"/>
                  <a:ea typeface="宋体" charset="0"/>
                  <a:cs typeface="Times New Roman Regular" panose="02020603050405020304" charset="0"/>
                </a:rPr>
                <a:t>ax.set_title</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zh-CN" altLang="en-US" sz="1800" kern="0" dirty="0">
                  <a:solidFill>
                    <a:srgbClr val="000000"/>
                  </a:solidFill>
                  <a:latin typeface="Times New Roman Regular" panose="02020603050405020304" charset="0"/>
                  <a:ea typeface="宋体" charset="0"/>
                  <a:cs typeface="Times New Roman Regular" panose="02020603050405020304" charset="0"/>
                </a:rPr>
                <a:t>二手房单价</a:t>
              </a:r>
              <a:r>
                <a:rPr lang="en-US" altLang="zh-CN" sz="1800" kern="0" dirty="0">
                  <a:solidFill>
                    <a:srgbClr val="000000"/>
                  </a:solidFill>
                  <a:latin typeface="Times New Roman Regular" panose="02020603050405020304" charset="0"/>
                  <a:ea typeface="宋体" charset="0"/>
                  <a:cs typeface="Times New Roman Regular" panose="02020603050405020304" charset="0"/>
                </a:rPr>
                <a:t>top10')</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err="1">
                  <a:solidFill>
                    <a:srgbClr val="000000"/>
                  </a:solidFill>
                  <a:latin typeface="Times New Roman Regular" panose="02020603050405020304" charset="0"/>
                  <a:ea typeface="宋体" charset="0"/>
                  <a:cs typeface="Times New Roman Regular" panose="02020603050405020304" charset="0"/>
                </a:rPr>
                <a:t>ax.barh</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y,width,facecolor</a:t>
              </a:r>
              <a:r>
                <a:rPr lang="en-US" altLang="zh-CN" sz="1800" kern="0" dirty="0">
                  <a:solidFill>
                    <a:srgbClr val="000000"/>
                  </a:solidFill>
                  <a:latin typeface="Times New Roman Regular" panose="02020603050405020304" charset="0"/>
                  <a:ea typeface="宋体" charset="0"/>
                  <a:cs typeface="Times New Roman Regular" panose="02020603050405020304" charset="0"/>
                </a:rPr>
                <a:t>='bisque',</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edgecolor</a:t>
              </a:r>
              <a:r>
                <a:rPr lang="en-US" altLang="zh-CN" sz="1800" kern="0" dirty="0">
                  <a:solidFill>
                    <a:srgbClr val="000000"/>
                  </a:solidFill>
                  <a:latin typeface="Times New Roman Regular" panose="02020603050405020304" charset="0"/>
                  <a:ea typeface="宋体" charset="0"/>
                  <a:cs typeface="Times New Roman Regular" panose="02020603050405020304" charset="0"/>
                </a:rPr>
                <a:t>='pink', \</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a:solidFill>
                    <a:srgbClr val="000000"/>
                  </a:solidFill>
                  <a:latin typeface="Times New Roman Regular" panose="02020603050405020304" charset="0"/>
                  <a:ea typeface="宋体" charset="0"/>
                  <a:cs typeface="Times New Roman Regular" panose="02020603050405020304" charset="0"/>
                </a:rPr>
                <a:t>        height=0.5,tick_label=</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y_label</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0" dirty="0" err="1">
                  <a:solidFill>
                    <a:srgbClr val="000000"/>
                  </a:solidFill>
                  <a:latin typeface="Times New Roman Regular" panose="02020603050405020304" charset="0"/>
                  <a:ea typeface="宋体" charset="0"/>
                  <a:cs typeface="Times New Roman Regular" panose="02020603050405020304" charset="0"/>
                </a:rPr>
                <a:t>plt.show</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zh-CN" sz="1400" kern="100" dirty="0">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0630" y="693491"/>
            <a:ext cx="10081120" cy="4607666"/>
            <a:chOff x="2042096" y="1318207"/>
            <a:chExt cx="7922714" cy="4003048"/>
          </a:xfrm>
        </p:grpSpPr>
        <p:sp>
          <p:nvSpPr>
            <p:cNvPr id="7177" name="TextBox 15"/>
            <p:cNvSpPr txBox="1"/>
            <p:nvPr/>
          </p:nvSpPr>
          <p:spPr>
            <a:xfrm>
              <a:off x="2425645" y="4439678"/>
              <a:ext cx="2032470" cy="881577"/>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2658907" cy="399965"/>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6</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绘制房屋朝向分布</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989300"/>
              <a:ext cx="7922714" cy="936745"/>
            </a:xfrm>
            <a:prstGeom prst="rect">
              <a:avLst/>
            </a:prstGeom>
            <a:noFill/>
            <a:ln w="9525">
              <a:noFill/>
            </a:ln>
          </p:spPr>
          <p:txBody>
            <a:bodyPr wrap="square" anchor="t" anchorCtr="0">
              <a:spAutoFit/>
            </a:bodyPr>
            <a:lstStyle/>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统计房屋朝向</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东</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西</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东南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西南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西北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东北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']].sum().plot(kind='bar')</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plt.ylabel</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数量</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38621" y="693490"/>
            <a:ext cx="10801200" cy="4607666"/>
            <a:chOff x="2042095" y="1318207"/>
            <a:chExt cx="7922714" cy="4003048"/>
          </a:xfrm>
        </p:grpSpPr>
        <p:sp>
          <p:nvSpPr>
            <p:cNvPr id="7177" name="TextBox 15"/>
            <p:cNvSpPr txBox="1"/>
            <p:nvPr/>
          </p:nvSpPr>
          <p:spPr>
            <a:xfrm>
              <a:off x="2425645" y="4439678"/>
              <a:ext cx="2032470" cy="881577"/>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2" name="TextBox 17"/>
            <p:cNvSpPr txBox="1"/>
            <p:nvPr/>
          </p:nvSpPr>
          <p:spPr>
            <a:xfrm>
              <a:off x="2042095" y="3884533"/>
              <a:ext cx="7922714" cy="594154"/>
            </a:xfrm>
            <a:prstGeom prst="rect">
              <a:avLst/>
            </a:prstGeom>
            <a:noFill/>
            <a:ln w="9525">
              <a:noFill/>
            </a:ln>
          </p:spPr>
          <p:txBody>
            <a:bodyPr wrap="square" anchor="t" anchorCtr="0">
              <a:spAutoFit/>
            </a:bodyPr>
            <a:lstStyle/>
            <a:p>
              <a:pPr indent="266700" algn="just">
                <a:lnSpc>
                  <a:spcPct val="107000"/>
                </a:lnSpc>
              </a:pPr>
              <a:r>
                <a:rPr lang="zh-CN" altLang="en-US" sz="1800" kern="0" dirty="0">
                  <a:solidFill>
                    <a:srgbClr val="000000"/>
                  </a:solidFill>
                  <a:latin typeface="Times New Roman Regular" panose="02020603050405020304" charset="0"/>
                  <a:ea typeface="宋体" charset="0"/>
                  <a:cs typeface="Times New Roman Regular" panose="02020603050405020304" charset="0"/>
                </a:rPr>
                <a:t>在①处，首先使用</a:t>
              </a:r>
              <a:r>
                <a:rPr lang="en-US" altLang="zh-CN" sz="1800" kern="0" dirty="0">
                  <a:solidFill>
                    <a:srgbClr val="000000"/>
                  </a:solidFill>
                  <a:latin typeface="Times New Roman Regular" panose="02020603050405020304" charset="0"/>
                  <a:ea typeface="宋体" charset="0"/>
                  <a:cs typeface="Times New Roman Regular" panose="02020603050405020304" charset="0"/>
                </a:rPr>
                <a:t>cut()</a:t>
              </a:r>
              <a:r>
                <a:rPr lang="zh-CN" altLang="en-US" sz="1800" kern="0" dirty="0">
                  <a:solidFill>
                    <a:srgbClr val="000000"/>
                  </a:solidFill>
                  <a:latin typeface="Times New Roman Regular" panose="02020603050405020304" charset="0"/>
                  <a:ea typeface="宋体" charset="0"/>
                  <a:cs typeface="Times New Roman Regular" panose="02020603050405020304" charset="0"/>
                </a:rPr>
                <a:t>函数划分每条记录单价所在区间，后使用</a:t>
              </a:r>
              <a:r>
                <a:rPr lang="en-US" altLang="zh-CN" sz="1800" kern="0" dirty="0" err="1">
                  <a:solidFill>
                    <a:srgbClr val="000000"/>
                  </a:solidFill>
                  <a:latin typeface="Times New Roman Regular" panose="02020603050405020304" charset="0"/>
                  <a:ea typeface="宋体" charset="0"/>
                  <a:cs typeface="Times New Roman Regular" panose="02020603050405020304" charset="0"/>
                </a:rPr>
                <a:t>value_counts</a:t>
              </a:r>
              <a:r>
                <a:rPr lang="en-US" altLang="zh-CN" sz="1800" kern="0" dirty="0">
                  <a:solidFill>
                    <a:srgbClr val="000000"/>
                  </a:solidFill>
                  <a:latin typeface="Times New Roman Regular" panose="02020603050405020304" charset="0"/>
                  <a:ea typeface="宋体" charset="0"/>
                  <a:cs typeface="Times New Roman Regular" panose="02020603050405020304" charset="0"/>
                </a:rPr>
                <a:t>()</a:t>
              </a:r>
              <a:r>
                <a:rPr lang="zh-CN" altLang="en-US" sz="1800" kern="0" dirty="0">
                  <a:solidFill>
                    <a:srgbClr val="000000"/>
                  </a:solidFill>
                  <a:latin typeface="Times New Roman Regular" panose="02020603050405020304" charset="0"/>
                  <a:ea typeface="宋体" charset="0"/>
                  <a:cs typeface="Times New Roman Regular" panose="02020603050405020304" charset="0"/>
                </a:rPr>
                <a:t>方法对每条记录划分的结果进行计数。</a:t>
              </a:r>
              <a:endParaRPr lang="zh-CN" altLang="zh-CN" sz="1800" kern="100" dirty="0">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152362" cy="399965"/>
            </a:xfrm>
            <a:prstGeom prst="rect">
              <a:avLst/>
            </a:prstGeom>
            <a:noFill/>
          </p:spPr>
          <p:txBody>
            <a:bodyPr wrap="none" rtlCol="0" anchor="t">
              <a:spAutoFit/>
            </a:bodyPr>
            <a:lstStyle/>
            <a:p>
              <a:r>
                <a:rPr lang="zh-CN" altLang="en-US"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7</a:t>
              </a:r>
              <a:r>
                <a:rPr lang="zh-CN" altLang="en-US" dirty="0">
                  <a:solidFill>
                    <a:srgbClr val="FF0000"/>
                  </a:solidFill>
                  <a:latin typeface="Times New Roman Regular" panose="02020603050405020304" charset="0"/>
                  <a:ea typeface="宋体" charset="0"/>
                  <a:cs typeface="Times New Roman Regular" panose="02020603050405020304" charset="0"/>
                </a:rPr>
                <a:t>）绘制成华区房屋价格所在</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61824" y="1917277"/>
              <a:ext cx="7902985" cy="1794048"/>
            </a:xfrm>
            <a:prstGeom prst="rect">
              <a:avLst/>
            </a:prstGeom>
            <a:noFill/>
            <a:ln w="9525">
              <a:noFill/>
            </a:ln>
          </p:spPr>
          <p:txBody>
            <a:bodyPr wrap="square" anchor="t" anchorCtr="0">
              <a:spAutoFit/>
            </a:bodyPr>
            <a:lstStyle/>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bins = [0,0.5,1,1.5,2,2.5,3,3.5,4]</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设置</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x</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轴标签</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plt.xlabel</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价格区间</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plot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pd.cut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(data[data[‘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区域</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成华</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单价</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bins).</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value_counts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plot(kind='bar‘)</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①</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zh-CN" sz="2000" kern="100" dirty="0">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6614" y="693490"/>
            <a:ext cx="10441160" cy="5205223"/>
            <a:chOff x="2042096" y="1318207"/>
            <a:chExt cx="7922714" cy="4580506"/>
          </a:xfrm>
        </p:grpSpPr>
        <p:sp>
          <p:nvSpPr>
            <p:cNvPr id="7177" name="TextBox 15"/>
            <p:cNvSpPr txBox="1"/>
            <p:nvPr/>
          </p:nvSpPr>
          <p:spPr>
            <a:xfrm>
              <a:off x="2425645" y="4439678"/>
              <a:ext cx="2032470" cy="892945"/>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723626" cy="405122"/>
            </a:xfrm>
            <a:prstGeom prst="rect">
              <a:avLst/>
            </a:prstGeom>
            <a:noFill/>
          </p:spPr>
          <p:txBody>
            <a:bodyPr wrap="none" rtlCol="0" anchor="t">
              <a:spAutoFit/>
            </a:bodyPr>
            <a:lstStyle/>
            <a:p>
              <a:r>
                <a:rPr lang="zh-CN" altLang="en-US"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8</a:t>
              </a:r>
              <a:r>
                <a:rPr lang="zh-CN" altLang="en-US" dirty="0">
                  <a:solidFill>
                    <a:srgbClr val="FF0000"/>
                  </a:solidFill>
                  <a:latin typeface="Times New Roman Regular" panose="02020603050405020304" charset="0"/>
                  <a:ea typeface="宋体" charset="0"/>
                  <a:cs typeface="Times New Roman Regular" panose="02020603050405020304" charset="0"/>
                </a:rPr>
                <a:t>）绘制单价与关注人数的散点图</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917276"/>
              <a:ext cx="7922714" cy="369918"/>
            </a:xfrm>
            <a:prstGeom prst="rect">
              <a:avLst/>
            </a:prstGeom>
            <a:noFill/>
            <a:ln w="9525">
              <a:noFill/>
            </a:ln>
          </p:spPr>
          <p:txBody>
            <a:bodyPr wrap="square" anchor="t" anchorCtr="0">
              <a:spAutoFit/>
            </a:bodyPr>
            <a:lstStyle/>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data.plot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(kind="</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scatter",x</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单价</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",y="</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关注人数</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alpha=0.4)</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p:txBody>
        </p:sp>
        <p:pic>
          <p:nvPicPr>
            <p:cNvPr id="3" name="图片 2"/>
            <p:cNvPicPr>
              <a:picLocks noChangeAspect="1"/>
            </p:cNvPicPr>
            <p:nvPr/>
          </p:nvPicPr>
          <p:blipFill>
            <a:blip r:embed="rId1"/>
            <a:stretch>
              <a:fillRect/>
            </a:stretch>
          </p:blipFill>
          <p:spPr>
            <a:xfrm>
              <a:off x="2425645" y="2626332"/>
              <a:ext cx="5513076" cy="327238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15"/>
          <p:cNvSpPr txBox="1"/>
          <p:nvPr/>
        </p:nvSpPr>
        <p:spPr>
          <a:xfrm>
            <a:off x="2425645" y="4439678"/>
            <a:ext cx="2032470" cy="1014730"/>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838622" y="765498"/>
            <a:ext cx="6888480" cy="460375"/>
          </a:xfrm>
          <a:prstGeom prst="rect">
            <a:avLst/>
          </a:prstGeom>
          <a:noFill/>
        </p:spPr>
        <p:txBody>
          <a:bodyPr wrap="none" rtlCol="0" anchor="t">
            <a:spAutoFit/>
          </a:bodyPr>
          <a:lstStyle/>
          <a:p>
            <a:r>
              <a:rPr lang="en-US" altLang="zh-CN" kern="0" dirty="0">
                <a:latin typeface="Times New Roman Regular" panose="02020603050405020304" charset="0"/>
                <a:ea typeface="宋体" charset="0"/>
                <a:cs typeface="Times New Roman" panose="02020603050405020304" pitchFamily="18" charset="0"/>
              </a:rPr>
              <a:t>【</a:t>
            </a:r>
            <a:r>
              <a:rPr lang="zh-CN" altLang="en-US" kern="0" dirty="0">
                <a:latin typeface="Times New Roman Regular" panose="02020603050405020304" charset="0"/>
                <a:ea typeface="宋体" charset="0"/>
                <a:cs typeface="Times New Roman" panose="02020603050405020304" pitchFamily="18" charset="0"/>
              </a:rPr>
              <a:t>问题</a:t>
            </a:r>
            <a:r>
              <a:rPr lang="en-US" altLang="zh-CN" kern="0" dirty="0">
                <a:latin typeface="Times New Roman Regular" panose="02020603050405020304" charset="0"/>
                <a:ea typeface="宋体" charset="0"/>
                <a:cs typeface="Times New Roman" panose="02020603050405020304" pitchFamily="18" charset="0"/>
              </a:rPr>
              <a:t>】</a:t>
            </a:r>
            <a:r>
              <a:rPr lang="zh-CN" altLang="en-US" kern="0" dirty="0">
                <a:latin typeface="Times New Roman Regular" panose="02020603050405020304" charset="0"/>
                <a:ea typeface="宋体" charset="0"/>
                <a:cs typeface="Times New Roman" panose="02020603050405020304" pitchFamily="18" charset="0"/>
              </a:rPr>
              <a:t>请用同样的方法</a:t>
            </a:r>
            <a:r>
              <a:rPr lang="zh-CN" altLang="en-US" dirty="0">
                <a:latin typeface="Times New Roman Regular" panose="02020603050405020304" charset="0"/>
                <a:ea typeface="宋体" charset="0"/>
              </a:rPr>
              <a:t>绘制单价与面积的散点图</a:t>
            </a:r>
            <a:endParaRPr lang="zh-CN" altLang="zh-CN" dirty="0">
              <a:latin typeface="Times New Roman Regular" panose="02020603050405020304" charset="0"/>
              <a:ea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94505" y="2925445"/>
            <a:ext cx="2623820" cy="829945"/>
          </a:xfrm>
          <a:prstGeom prst="rect">
            <a:avLst/>
          </a:prstGeom>
          <a:noFill/>
        </p:spPr>
        <p:txBody>
          <a:bodyPr wrap="none" rtlCol="0">
            <a:spAutoFit/>
          </a:bodyPr>
          <a:p>
            <a:r>
              <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模型建立</a:t>
            </a:r>
            <a:endPar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02435" y="2956560"/>
            <a:ext cx="1028700" cy="768350"/>
          </a:xfrm>
          <a:prstGeom prst="rect">
            <a:avLst/>
          </a:prstGeom>
          <a:noFill/>
        </p:spPr>
        <p:txBody>
          <a:bodyPr wrap="none" rtlCol="0">
            <a:spAutoFit/>
          </a:bodyPr>
          <a:p>
            <a:r>
              <a:rPr lang="en-US" altLang="zh-CN" sz="4400" b="1" dirty="0" smtClean="0">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rPr>
              <a:t>8.3</a:t>
            </a:r>
            <a:endParaRPr lang="en-US" altLang="zh-CN" sz="4400" b="1" dirty="0" smtClean="0">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15"/>
          <p:cNvSpPr txBox="1"/>
          <p:nvPr/>
        </p:nvSpPr>
        <p:spPr>
          <a:xfrm>
            <a:off x="2425645" y="4439678"/>
            <a:ext cx="2032470" cy="1014648"/>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en-US" altLang="zh-CN" sz="2000" b="1" dirty="0">
              <a:solidFill>
                <a:schemeClr val="bg1"/>
              </a:solidFill>
              <a:latin typeface="Calibri" panose="020F0502020204030204" pitchFamily="2" charset="0"/>
              <a:ea typeface="宋体" pitchFamily="2" charset="-122"/>
            </a:endParaRPr>
          </a:p>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en-US" altLang="zh-CN" sz="2000" b="1" dirty="0">
              <a:solidFill>
                <a:schemeClr val="bg1"/>
              </a:solidFill>
              <a:latin typeface="Calibri" panose="020F0502020204030204" pitchFamily="2" charset="0"/>
              <a:ea typeface="宋体" pitchFamily="2" charset="-122"/>
            </a:endParaRPr>
          </a:p>
          <a:p>
            <a:pPr>
              <a:buFont typeface="Wingdings" panose="05000000000000000000" pitchFamily="2" charset="2"/>
              <a:buChar char="Ø"/>
            </a:pPr>
            <a:r>
              <a:rPr lang="en-US" altLang="zh-CN" sz="2000" b="1" dirty="0">
                <a:solidFill>
                  <a:schemeClr val="bg1"/>
                </a:solidFill>
                <a:latin typeface="Calibri" panose="020F0502020204030204" pitchFamily="2" charset="0"/>
                <a:ea typeface="宋体" pitchFamily="2" charset="-122"/>
              </a:rPr>
              <a:t>TEXT  add here</a:t>
            </a:r>
            <a:endParaRPr lang="zh-CN" altLang="en-US" b="1" dirty="0">
              <a:solidFill>
                <a:schemeClr val="bg1"/>
              </a:solidFill>
              <a:latin typeface="Calibri" panose="020F0502020204030204" pitchFamily="2" charset="0"/>
              <a:ea typeface="宋体" pitchFamily="2" charset="-122"/>
            </a:endParaRPr>
          </a:p>
        </p:txBody>
      </p:sp>
      <p:pic>
        <p:nvPicPr>
          <p:cNvPr id="5" name="图片 4" descr="表格&#10;&#10;描述已自动生成"/>
          <p:cNvPicPr>
            <a:picLocks noChangeAspect="1"/>
          </p:cNvPicPr>
          <p:nvPr/>
        </p:nvPicPr>
        <p:blipFill>
          <a:blip r:embed="rId1"/>
          <a:stretch>
            <a:fillRect/>
          </a:stretch>
        </p:blipFill>
        <p:spPr>
          <a:xfrm>
            <a:off x="703929" y="543502"/>
            <a:ext cx="10782553" cy="57725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6614" y="765499"/>
            <a:ext cx="10873208" cy="3685881"/>
            <a:chOff x="1979454" y="1405263"/>
            <a:chExt cx="7887255" cy="3175312"/>
          </a:xfrm>
        </p:grpSpPr>
        <p:sp>
          <p:nvSpPr>
            <p:cNvPr id="2" name="TextBox 17"/>
            <p:cNvSpPr txBox="1"/>
            <p:nvPr/>
          </p:nvSpPr>
          <p:spPr>
            <a:xfrm>
              <a:off x="1979454" y="2274803"/>
              <a:ext cx="7887255" cy="2305772"/>
            </a:xfrm>
            <a:prstGeom prst="rect">
              <a:avLst/>
            </a:prstGeom>
            <a:noFill/>
            <a:ln w="9525">
              <a:noFill/>
            </a:ln>
          </p:spPr>
          <p:txBody>
            <a:bodyPr wrap="square" anchor="t" anchorCtr="0">
              <a:spAutoFit/>
            </a:bodyPr>
            <a:lstStyle/>
            <a:p>
              <a:pPr indent="457200"/>
              <a:r>
                <a:rPr lang="zh-CN" altLang="en-US" sz="2800" dirty="0">
                  <a:latin typeface="Times New Roman Regular" panose="02020603050405020304" charset="0"/>
                  <a:ea typeface="宋体" charset="0"/>
                </a:rPr>
                <a:t>多元回归是研究两个或两个变量以上与一个因变量之间关系的模型。变量之间的关系通常分为完全确定关系与相关关系。</a:t>
              </a:r>
              <a:endParaRPr lang="en-US" altLang="zh-CN" sz="2800" dirty="0">
                <a:latin typeface="Times New Roman Regular" panose="02020603050405020304" charset="0"/>
                <a:ea typeface="宋体" charset="0"/>
              </a:endParaRPr>
            </a:p>
            <a:p>
              <a:pPr indent="457200"/>
              <a:r>
                <a:rPr lang="zh-CN" altLang="en-US" sz="2800" dirty="0">
                  <a:latin typeface="Times New Roman Regular" panose="02020603050405020304" charset="0"/>
                  <a:ea typeface="宋体" charset="0"/>
                </a:rPr>
                <a:t>完全确定关系：通过一个或者多个变量唯一确定一个因变量，即函数关系。</a:t>
              </a:r>
              <a:endParaRPr lang="en-US" altLang="zh-CN" sz="2800" dirty="0">
                <a:latin typeface="Times New Roman Regular" panose="02020603050405020304" charset="0"/>
                <a:ea typeface="宋体" charset="0"/>
              </a:endParaRPr>
            </a:p>
            <a:p>
              <a:pPr indent="457200"/>
              <a:r>
                <a:rPr lang="zh-CN" altLang="en-US" sz="2800" dirty="0">
                  <a:latin typeface="Times New Roman Regular" panose="02020603050405020304" charset="0"/>
                  <a:ea typeface="宋体" charset="0"/>
                </a:rPr>
                <a:t>相关关系：反应变量之间存在的某种密切联系，它不能通过一个或者多个变量确定一个因变量。</a:t>
              </a:r>
              <a:endParaRPr lang="en-US" altLang="zh-CN" sz="2800" dirty="0">
                <a:latin typeface="Times New Roman Regular" panose="02020603050405020304" charset="0"/>
                <a:ea typeface="宋体" charset="0"/>
              </a:endParaRPr>
            </a:p>
          </p:txBody>
        </p:sp>
        <p:sp>
          <p:nvSpPr>
            <p:cNvPr id="7" name="文本框 6"/>
            <p:cNvSpPr txBox="1"/>
            <p:nvPr/>
          </p:nvSpPr>
          <p:spPr>
            <a:xfrm>
              <a:off x="1984264" y="1405263"/>
              <a:ext cx="2916858" cy="580165"/>
            </a:xfrm>
            <a:prstGeom prst="rect">
              <a:avLst/>
            </a:prstGeom>
            <a:noFill/>
          </p:spPr>
          <p:txBody>
            <a:bodyPr wrap="none" rtlCol="0" anchor="t">
              <a:spAutoFit/>
            </a:bodyPr>
            <a:lstStyle/>
            <a:p>
              <a:pPr indent="266700" algn="just">
                <a:lnSpc>
                  <a:spcPct val="107000"/>
                </a:lnSpc>
              </a:pPr>
              <a:r>
                <a:rPr lang="zh-CN" altLang="en-US" sz="3200" b="1" kern="0" dirty="0">
                  <a:solidFill>
                    <a:srgbClr val="000000"/>
                  </a:solidFill>
                  <a:latin typeface="宋体" charset="0"/>
                  <a:ea typeface="宋体" charset="0"/>
                  <a:cs typeface="Times New Roman" panose="02020603050405020304" pitchFamily="18" charset="0"/>
                </a:rPr>
                <a:t>建立回归模型</a:t>
              </a:r>
              <a:endParaRPr lang="zh-CN" altLang="en-US" sz="3200" b="1" kern="0" dirty="0">
                <a:solidFill>
                  <a:srgbClr val="000000"/>
                </a:solidFill>
                <a:latin typeface="宋体" charset="0"/>
                <a:ea typeface="宋体"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94606" y="693491"/>
            <a:ext cx="11017224" cy="4582556"/>
            <a:chOff x="1979454" y="1405263"/>
            <a:chExt cx="7887255" cy="3897437"/>
          </a:xfrm>
        </p:grpSpPr>
        <p:sp>
          <p:nvSpPr>
            <p:cNvPr id="7177" name="TextBox 15"/>
            <p:cNvSpPr txBox="1"/>
            <p:nvPr/>
          </p:nvSpPr>
          <p:spPr>
            <a:xfrm>
              <a:off x="2425645" y="4439678"/>
              <a:ext cx="2032470" cy="863022"/>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b="1" dirty="0">
                  <a:solidFill>
                    <a:schemeClr val="bg1"/>
                  </a:solidFill>
                  <a:latin typeface="宋体" charset="0"/>
                  <a:ea typeface="宋体" charset="0"/>
                </a:rPr>
                <a:t>TEXT  add here</a:t>
              </a:r>
              <a:endParaRPr lang="en-US" altLang="zh-CN" sz="2000" b="1" dirty="0">
                <a:solidFill>
                  <a:schemeClr val="bg1"/>
                </a:solidFill>
                <a:latin typeface="宋体" charset="0"/>
                <a:ea typeface="宋体" charset="0"/>
              </a:endParaRPr>
            </a:p>
            <a:p>
              <a:pPr>
                <a:buFont typeface="Wingdings" panose="05000000000000000000" pitchFamily="2" charset="2"/>
                <a:buChar char="Ø"/>
              </a:pPr>
              <a:r>
                <a:rPr lang="en-US" altLang="zh-CN" sz="2000" b="1" dirty="0">
                  <a:solidFill>
                    <a:schemeClr val="bg1"/>
                  </a:solidFill>
                  <a:latin typeface="宋体" charset="0"/>
                  <a:ea typeface="宋体" charset="0"/>
                </a:rPr>
                <a:t>TEXT  add here</a:t>
              </a:r>
              <a:endParaRPr lang="en-US" altLang="zh-CN" sz="2000" b="1" dirty="0">
                <a:solidFill>
                  <a:schemeClr val="bg1"/>
                </a:solidFill>
                <a:latin typeface="宋体" charset="0"/>
                <a:ea typeface="宋体" charset="0"/>
              </a:endParaRPr>
            </a:p>
            <a:p>
              <a:pPr>
                <a:buFont typeface="Wingdings" panose="05000000000000000000" pitchFamily="2" charset="2"/>
                <a:buChar char="Ø"/>
              </a:pPr>
              <a:r>
                <a:rPr lang="en-US" altLang="zh-CN" sz="2000" b="1" dirty="0">
                  <a:solidFill>
                    <a:schemeClr val="bg1"/>
                  </a:solidFill>
                  <a:latin typeface="宋体" charset="0"/>
                  <a:ea typeface="宋体" charset="0"/>
                </a:rPr>
                <a:t>TEXT  add here</a:t>
              </a:r>
              <a:endParaRPr lang="zh-CN" altLang="en-US" b="1" dirty="0">
                <a:solidFill>
                  <a:schemeClr val="bg1"/>
                </a:solidFill>
                <a:latin typeface="宋体" charset="0"/>
                <a:ea typeface="宋体" charset="0"/>
              </a:endParaRPr>
            </a:p>
          </p:txBody>
        </p:sp>
        <p:sp>
          <p:nvSpPr>
            <p:cNvPr id="2" name="TextBox 17"/>
            <p:cNvSpPr txBox="1"/>
            <p:nvPr/>
          </p:nvSpPr>
          <p:spPr>
            <a:xfrm>
              <a:off x="1979454" y="2192389"/>
              <a:ext cx="7887255" cy="1544833"/>
            </a:xfrm>
            <a:prstGeom prst="rect">
              <a:avLst/>
            </a:prstGeom>
            <a:noFill/>
            <a:ln w="9525">
              <a:noFill/>
            </a:ln>
          </p:spPr>
          <p:txBody>
            <a:bodyPr wrap="square" anchor="t" anchorCtr="0">
              <a:spAutoFit/>
            </a:bodyPr>
            <a:lstStyle/>
            <a:p>
              <a:pPr indent="457200"/>
              <a:r>
                <a:rPr lang="zh-CN" altLang="en-US" sz="2800" dirty="0">
                  <a:latin typeface="宋体" charset="0"/>
                  <a:ea typeface="宋体" charset="0"/>
                </a:rPr>
                <a:t>回归分析的作用是建立某些数学表达式来描述这些变量之间的近似联系，这个数学表达式称为回归方程。换句话说，也就是通过建立回归方程，由一个或多个变量来近似确定一个因变量，它们之间的联系就是通过回归方程建立的。</a:t>
              </a:r>
              <a:endParaRPr lang="zh-CN" altLang="en-US" sz="2800" dirty="0">
                <a:latin typeface="宋体" charset="0"/>
                <a:ea typeface="宋体" charset="0"/>
              </a:endParaRPr>
            </a:p>
          </p:txBody>
        </p:sp>
        <p:sp>
          <p:nvSpPr>
            <p:cNvPr id="7" name="文本框 6"/>
            <p:cNvSpPr txBox="1"/>
            <p:nvPr/>
          </p:nvSpPr>
          <p:spPr>
            <a:xfrm>
              <a:off x="1984264" y="1405263"/>
              <a:ext cx="2916858" cy="580165"/>
            </a:xfrm>
            <a:prstGeom prst="rect">
              <a:avLst/>
            </a:prstGeom>
            <a:noFill/>
          </p:spPr>
          <p:txBody>
            <a:bodyPr wrap="none" rtlCol="0" anchor="t">
              <a:spAutoFit/>
            </a:bodyPr>
            <a:lstStyle/>
            <a:p>
              <a:pPr indent="266700" algn="just">
                <a:lnSpc>
                  <a:spcPct val="107000"/>
                </a:lnSpc>
              </a:pPr>
              <a:r>
                <a:rPr lang="zh-CN" altLang="en-US" sz="3200" b="1" kern="0" dirty="0">
                  <a:solidFill>
                    <a:srgbClr val="000000"/>
                  </a:solidFill>
                  <a:latin typeface="宋体" charset="0"/>
                  <a:ea typeface="宋体" charset="0"/>
                  <a:cs typeface="Times New Roman" panose="02020603050405020304" pitchFamily="18" charset="0"/>
                </a:rPr>
                <a:t>建立回归模型</a:t>
              </a:r>
              <a:endParaRPr lang="zh-CN" altLang="en-US" sz="3200" b="1" kern="0" dirty="0">
                <a:solidFill>
                  <a:srgbClr val="000000"/>
                </a:solidFill>
                <a:latin typeface="宋体" charset="0"/>
                <a:ea typeface="宋体"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94606" y="621482"/>
            <a:ext cx="10801200" cy="4513531"/>
            <a:chOff x="1979454" y="1361711"/>
            <a:chExt cx="8296834" cy="4513531"/>
          </a:xfrm>
        </p:grpSpPr>
        <p:sp>
          <p:nvSpPr>
            <p:cNvPr id="7177" name="TextBox 15"/>
            <p:cNvSpPr txBox="1"/>
            <p:nvPr/>
          </p:nvSpPr>
          <p:spPr>
            <a:xfrm>
              <a:off x="2425645" y="4396126"/>
              <a:ext cx="2032470" cy="1014730"/>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b="1"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b="1"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b="1"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b="1"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b="1"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b="1" dirty="0">
                <a:solidFill>
                  <a:schemeClr val="bg1"/>
                </a:solidFill>
                <a:latin typeface="Times New Roman Regular" panose="02020603050405020304" charset="0"/>
                <a:ea typeface="宋体" charset="0"/>
                <a:cs typeface="Times New Roman Regular" panose="02020603050405020304" charset="0"/>
              </a:endParaRPr>
            </a:p>
          </p:txBody>
        </p:sp>
        <mc:AlternateContent xmlns:mc="http://schemas.openxmlformats.org/markup-compatibility/2006">
          <mc:Choice xmlns:a14="http://schemas.microsoft.com/office/drawing/2010/main" Requires="a14">
            <p:sp>
              <p:nvSpPr>
                <p:cNvPr id="2" name="TextBox 17"/>
                <p:cNvSpPr txBox="1"/>
                <p:nvPr/>
              </p:nvSpPr>
              <p:spPr>
                <a:xfrm>
                  <a:off x="1979454" y="2148837"/>
                  <a:ext cx="8296834" cy="3726405"/>
                </a:xfrm>
                <a:prstGeom prst="rect">
                  <a:avLst/>
                </a:prstGeom>
                <a:noFill/>
                <a:ln w="9525">
                  <a:noFill/>
                </a:ln>
              </p:spPr>
              <p:txBody>
                <a:bodyPr wrap="square" anchor="t" anchorCtr="0">
                  <a:spAutoFit/>
                </a:bodyPr>
                <a:lstStyle/>
                <a:p>
                  <a:pPr indent="457200"/>
                  <a:r>
                    <a:rPr lang="zh-CN" altLang="en-US" sz="2800" dirty="0">
                      <a:latin typeface="Times New Roman Regular" panose="02020603050405020304" charset="0"/>
                      <a:ea typeface="宋体" charset="0"/>
                      <a:cs typeface="Times New Roman Regular" panose="02020603050405020304" charset="0"/>
                    </a:rPr>
                    <a:t>在多元回归模型中，如果回归方程是变量的线性函数，则称之为多元线性回归。反之，则称之为多元非线性回归。</a:t>
                  </a:r>
                  <a:endParaRPr lang="en-US" altLang="zh-CN" sz="2800" dirty="0">
                    <a:latin typeface="Times New Roman Regular" panose="02020603050405020304" charset="0"/>
                    <a:ea typeface="宋体" charset="0"/>
                    <a:cs typeface="Times New Roman Regular" panose="02020603050405020304" charset="0"/>
                  </a:endParaRPr>
                </a:p>
                <a:p>
                  <a:pPr indent="457200"/>
                  <a:r>
                    <a:rPr lang="zh-CN" altLang="en-US" sz="2800" dirty="0">
                      <a:latin typeface="Times New Roman Regular" panose="02020603050405020304" charset="0"/>
                      <a:ea typeface="宋体" charset="0"/>
                      <a:cs typeface="Times New Roman Regular" panose="02020603050405020304" charset="0"/>
                    </a:rPr>
                    <a:t>一个多元线性回归方程可由以下式子表示：</a:t>
                  </a:r>
                  <a:endParaRPr lang="en-US" altLang="zh-CN" sz="2800" dirty="0">
                    <a:latin typeface="Times New Roman Regular" panose="02020603050405020304" charset="0"/>
                    <a:ea typeface="宋体" charset="0"/>
                    <a:cs typeface="Times New Roman Regular" panose="02020603050405020304" charset="0"/>
                  </a:endParaRPr>
                </a:p>
                <a:p>
                  <a:pPr indent="457200"/>
                  <a:endParaRPr lang="en-US" altLang="zh-CN" sz="2800" dirty="0">
                    <a:latin typeface="Times New Roman Regular" panose="02020603050405020304" charset="0"/>
                    <a:ea typeface="宋体" charset="0"/>
                    <a:cs typeface="Times New Roman Regular" panose="02020603050405020304" charset="0"/>
                  </a:endParaRPr>
                </a:p>
                <a:p>
                  <a:pPr indent="457200"/>
                  <a14:m>
                    <m:oMathPara xmlns:m="http://schemas.openxmlformats.org/officeDocument/2006/math">
                      <m:oMathParaPr>
                        <m:jc m:val="centerGroup"/>
                      </m:oMathParaPr>
                      <m:oMath xmlns:m="http://schemas.openxmlformats.org/officeDocument/2006/math">
                        <m:r>
                          <a:rPr lang="en-US" altLang="zh-CN" sz="2800" i="1" kern="0">
                            <a:solidFill>
                              <a:srgbClr val="0070C0"/>
                            </a:solidFill>
                            <a:latin typeface="DejaVu Math TeX Gyre" panose="02000503000000000000" charset="0"/>
                            <a:ea typeface="宋体" charset="0"/>
                            <a:cs typeface="DejaVu Math TeX Gyre" panose="02000503000000000000" charset="0"/>
                          </a:rPr>
                          <m:t>𝑦</m:t>
                        </m:r>
                        <m:r>
                          <a:rPr lang="en-US" altLang="zh-CN" sz="2800" kern="0">
                            <a:solidFill>
                              <a:srgbClr val="0070C0"/>
                            </a:solidFill>
                            <a:latin typeface="DejaVu Math TeX Gyre" panose="02000503000000000000" charset="0"/>
                            <a:ea typeface="宋体" charset="0"/>
                            <a:cs typeface="DejaVu Math TeX Gyre" panose="02000503000000000000" charset="0"/>
                          </a:rPr>
                          <m:t>=</m:t>
                        </m:r>
                        <m:sSub>
                          <m:sSubPr>
                            <m:ctrlPr>
                              <a:rPr lang="zh-CN" altLang="zh-CN" sz="2800" i="1" kern="0">
                                <a:solidFill>
                                  <a:srgbClr val="0070C0"/>
                                </a:solidFill>
                                <a:latin typeface="DejaVu Math TeX Gyre" panose="02000503000000000000" charset="0"/>
                                <a:ea typeface="宋体" charset="0"/>
                                <a:cs typeface="DejaVu Math TeX Gyre" panose="02000503000000000000" charset="0"/>
                              </a:rPr>
                            </m:ctrlPr>
                          </m:sSubPr>
                          <m:e>
                            <m:r>
                              <a:rPr lang="en-US" altLang="zh-CN" sz="2800" i="1" kern="0">
                                <a:solidFill>
                                  <a:srgbClr val="0070C0"/>
                                </a:solidFill>
                                <a:latin typeface="DejaVu Math TeX Gyre" panose="02000503000000000000" charset="0"/>
                                <a:ea typeface="宋体" charset="0"/>
                                <a:cs typeface="DejaVu Math TeX Gyre" panose="02000503000000000000" charset="0"/>
                              </a:rPr>
                              <m:t>𝑐</m:t>
                            </m:r>
                          </m:e>
                          <m:sub>
                            <m:r>
                              <a:rPr lang="en-US" altLang="zh-CN" sz="2800" i="1" kern="0">
                                <a:solidFill>
                                  <a:srgbClr val="0070C0"/>
                                </a:solidFill>
                                <a:latin typeface="DejaVu Math TeX Gyre" panose="02000503000000000000" charset="0"/>
                                <a:ea typeface="宋体" charset="0"/>
                                <a:cs typeface="DejaVu Math TeX Gyre" panose="02000503000000000000" charset="0"/>
                              </a:rPr>
                              <m:t>0</m:t>
                            </m:r>
                          </m:sub>
                        </m:sSub>
                        <m:r>
                          <a:rPr lang="en-US" altLang="zh-CN" sz="2800" kern="0">
                            <a:solidFill>
                              <a:srgbClr val="0070C0"/>
                            </a:solidFill>
                            <a:latin typeface="DejaVu Math TeX Gyre" panose="02000503000000000000" charset="0"/>
                            <a:ea typeface="宋体" charset="0"/>
                            <a:cs typeface="DejaVu Math TeX Gyre" panose="02000503000000000000" charset="0"/>
                          </a:rPr>
                          <m:t>+</m:t>
                        </m:r>
                        <m:sSub>
                          <m:sSubPr>
                            <m:ctrlPr>
                              <a:rPr lang="zh-CN" altLang="zh-CN" sz="2800" i="1" kern="0">
                                <a:solidFill>
                                  <a:srgbClr val="0070C0"/>
                                </a:solidFill>
                                <a:latin typeface="DejaVu Math TeX Gyre" panose="02000503000000000000" charset="0"/>
                                <a:ea typeface="宋体" charset="0"/>
                                <a:cs typeface="DejaVu Math TeX Gyre" panose="02000503000000000000" charset="0"/>
                              </a:rPr>
                            </m:ctrlPr>
                          </m:sSubPr>
                          <m:e>
                            <m:r>
                              <a:rPr lang="en-US" altLang="zh-CN" sz="2800" i="1" kern="0">
                                <a:solidFill>
                                  <a:srgbClr val="0070C0"/>
                                </a:solidFill>
                                <a:latin typeface="DejaVu Math TeX Gyre" panose="02000503000000000000" charset="0"/>
                                <a:ea typeface="宋体" charset="0"/>
                                <a:cs typeface="DejaVu Math TeX Gyre" panose="02000503000000000000" charset="0"/>
                              </a:rPr>
                              <m:t>𝑐</m:t>
                            </m:r>
                          </m:e>
                          <m:sub>
                            <m:r>
                              <a:rPr lang="en-US" altLang="zh-CN" sz="2800" i="1" kern="0">
                                <a:solidFill>
                                  <a:srgbClr val="0070C0"/>
                                </a:solidFill>
                                <a:latin typeface="DejaVu Math TeX Gyre" panose="02000503000000000000" charset="0"/>
                                <a:ea typeface="宋体" charset="0"/>
                                <a:cs typeface="DejaVu Math TeX Gyre" panose="02000503000000000000" charset="0"/>
                              </a:rPr>
                              <m:t>1</m:t>
                            </m:r>
                          </m:sub>
                        </m:sSub>
                        <m:sSub>
                          <m:sSubPr>
                            <m:ctrlPr>
                              <a:rPr lang="zh-CN" altLang="zh-CN" sz="2800" i="1" kern="0">
                                <a:solidFill>
                                  <a:srgbClr val="0070C0"/>
                                </a:solidFill>
                                <a:latin typeface="DejaVu Math TeX Gyre" panose="02000503000000000000" charset="0"/>
                                <a:ea typeface="宋体" charset="0"/>
                                <a:cs typeface="DejaVu Math TeX Gyre" panose="02000503000000000000" charset="0"/>
                              </a:rPr>
                            </m:ctrlPr>
                          </m:sSubPr>
                          <m:e>
                            <m:r>
                              <a:rPr lang="en-US" altLang="zh-CN" sz="2800" i="1" kern="0">
                                <a:solidFill>
                                  <a:srgbClr val="0070C0"/>
                                </a:solidFill>
                                <a:latin typeface="DejaVu Math TeX Gyre" panose="02000503000000000000" charset="0"/>
                                <a:ea typeface="宋体" charset="0"/>
                                <a:cs typeface="DejaVu Math TeX Gyre" panose="02000503000000000000" charset="0"/>
                              </a:rPr>
                              <m:t>𝑥</m:t>
                            </m:r>
                          </m:e>
                          <m:sub>
                            <m:r>
                              <a:rPr lang="en-US" altLang="zh-CN" sz="2800" i="1" kern="0">
                                <a:solidFill>
                                  <a:srgbClr val="0070C0"/>
                                </a:solidFill>
                                <a:latin typeface="DejaVu Math TeX Gyre" panose="02000503000000000000" charset="0"/>
                                <a:ea typeface="宋体" charset="0"/>
                                <a:cs typeface="DejaVu Math TeX Gyre" panose="02000503000000000000" charset="0"/>
                              </a:rPr>
                              <m:t>1</m:t>
                            </m:r>
                          </m:sub>
                        </m:sSub>
                        <m:r>
                          <a:rPr lang="en-US" altLang="zh-CN" sz="2800" kern="0">
                            <a:solidFill>
                              <a:srgbClr val="0070C0"/>
                            </a:solidFill>
                            <a:latin typeface="DejaVu Math TeX Gyre" panose="02000503000000000000" charset="0"/>
                            <a:ea typeface="宋体" charset="0"/>
                            <a:cs typeface="DejaVu Math TeX Gyre" panose="02000503000000000000" charset="0"/>
                          </a:rPr>
                          <m:t>+</m:t>
                        </m:r>
                        <m:sSub>
                          <m:sSubPr>
                            <m:ctrlPr>
                              <a:rPr lang="zh-CN" altLang="zh-CN" sz="2800" i="1" kern="0">
                                <a:solidFill>
                                  <a:srgbClr val="0070C0"/>
                                </a:solidFill>
                                <a:latin typeface="DejaVu Math TeX Gyre" panose="02000503000000000000" charset="0"/>
                                <a:ea typeface="宋体" charset="0"/>
                                <a:cs typeface="DejaVu Math TeX Gyre" panose="02000503000000000000" charset="0"/>
                              </a:rPr>
                            </m:ctrlPr>
                          </m:sSubPr>
                          <m:e>
                            <m:r>
                              <a:rPr lang="en-US" altLang="zh-CN" sz="2800" i="1" kern="0">
                                <a:solidFill>
                                  <a:srgbClr val="0070C0"/>
                                </a:solidFill>
                                <a:latin typeface="DejaVu Math TeX Gyre" panose="02000503000000000000" charset="0"/>
                                <a:ea typeface="宋体" charset="0"/>
                                <a:cs typeface="DejaVu Math TeX Gyre" panose="02000503000000000000" charset="0"/>
                              </a:rPr>
                              <m:t>𝑐</m:t>
                            </m:r>
                          </m:e>
                          <m:sub>
                            <m:r>
                              <a:rPr lang="en-US" altLang="zh-CN" sz="2800" i="1" kern="0">
                                <a:solidFill>
                                  <a:srgbClr val="0070C0"/>
                                </a:solidFill>
                                <a:latin typeface="DejaVu Math TeX Gyre" panose="02000503000000000000" charset="0"/>
                                <a:ea typeface="宋体" charset="0"/>
                                <a:cs typeface="DejaVu Math TeX Gyre" panose="02000503000000000000" charset="0"/>
                              </a:rPr>
                              <m:t>2</m:t>
                            </m:r>
                          </m:sub>
                        </m:sSub>
                        <m:sSub>
                          <m:sSubPr>
                            <m:ctrlPr>
                              <a:rPr lang="zh-CN" altLang="zh-CN" sz="2800" i="1" kern="0">
                                <a:solidFill>
                                  <a:srgbClr val="0070C0"/>
                                </a:solidFill>
                                <a:latin typeface="DejaVu Math TeX Gyre" panose="02000503000000000000" charset="0"/>
                                <a:ea typeface="宋体" charset="0"/>
                                <a:cs typeface="DejaVu Math TeX Gyre" panose="02000503000000000000" charset="0"/>
                              </a:rPr>
                            </m:ctrlPr>
                          </m:sSubPr>
                          <m:e>
                            <m:r>
                              <a:rPr lang="en-US" altLang="zh-CN" sz="2800" i="1" kern="0">
                                <a:solidFill>
                                  <a:srgbClr val="0070C0"/>
                                </a:solidFill>
                                <a:latin typeface="DejaVu Math TeX Gyre" panose="02000503000000000000" charset="0"/>
                                <a:ea typeface="宋体" charset="0"/>
                                <a:cs typeface="DejaVu Math TeX Gyre" panose="02000503000000000000" charset="0"/>
                              </a:rPr>
                              <m:t>𝑥</m:t>
                            </m:r>
                          </m:e>
                          <m:sub>
                            <m:r>
                              <a:rPr lang="en-US" altLang="zh-CN" sz="2800" i="1" kern="0">
                                <a:solidFill>
                                  <a:srgbClr val="0070C0"/>
                                </a:solidFill>
                                <a:latin typeface="DejaVu Math TeX Gyre" panose="02000503000000000000" charset="0"/>
                                <a:ea typeface="宋体" charset="0"/>
                                <a:cs typeface="DejaVu Math TeX Gyre" panose="02000503000000000000" charset="0"/>
                              </a:rPr>
                              <m:t>2</m:t>
                            </m:r>
                          </m:sub>
                        </m:sSub>
                        <m:r>
                          <a:rPr lang="en-US" altLang="zh-CN" sz="2800" kern="0">
                            <a:solidFill>
                              <a:srgbClr val="0070C0"/>
                            </a:solidFill>
                            <a:latin typeface="DejaVu Math TeX Gyre" panose="02000503000000000000" charset="0"/>
                            <a:ea typeface="宋体" charset="0"/>
                            <a:cs typeface="DejaVu Math TeX Gyre" panose="02000503000000000000" charset="0"/>
                          </a:rPr>
                          <m:t>+…+</m:t>
                        </m:r>
                        <m:sSub>
                          <m:sSubPr>
                            <m:ctrlPr>
                              <a:rPr lang="zh-CN" altLang="zh-CN" sz="2800" i="1" kern="0">
                                <a:solidFill>
                                  <a:srgbClr val="0070C0"/>
                                </a:solidFill>
                                <a:latin typeface="DejaVu Math TeX Gyre" panose="02000503000000000000" charset="0"/>
                                <a:ea typeface="宋体" charset="0"/>
                                <a:cs typeface="DejaVu Math TeX Gyre" panose="02000503000000000000" charset="0"/>
                              </a:rPr>
                            </m:ctrlPr>
                          </m:sSubPr>
                          <m:e>
                            <m:r>
                              <a:rPr lang="en-US" altLang="zh-CN" sz="2800" i="1" kern="0">
                                <a:solidFill>
                                  <a:srgbClr val="0070C0"/>
                                </a:solidFill>
                                <a:latin typeface="DejaVu Math TeX Gyre" panose="02000503000000000000" charset="0"/>
                                <a:ea typeface="宋体" charset="0"/>
                                <a:cs typeface="DejaVu Math TeX Gyre" panose="02000503000000000000" charset="0"/>
                              </a:rPr>
                              <m:t>𝑐</m:t>
                            </m:r>
                          </m:e>
                          <m:sub>
                            <m:r>
                              <a:rPr lang="en-US" altLang="zh-CN" sz="2800" i="1" kern="0">
                                <a:solidFill>
                                  <a:srgbClr val="0070C0"/>
                                </a:solidFill>
                                <a:latin typeface="DejaVu Math TeX Gyre" panose="02000503000000000000" charset="0"/>
                                <a:ea typeface="宋体" charset="0"/>
                                <a:cs typeface="DejaVu Math TeX Gyre" panose="02000503000000000000" charset="0"/>
                              </a:rPr>
                              <m:t>𝑝</m:t>
                            </m:r>
                          </m:sub>
                        </m:sSub>
                        <m:sSub>
                          <m:sSubPr>
                            <m:ctrlPr>
                              <a:rPr lang="zh-CN" altLang="zh-CN" sz="2800" i="1" kern="0">
                                <a:solidFill>
                                  <a:srgbClr val="0070C0"/>
                                </a:solidFill>
                                <a:latin typeface="DejaVu Math TeX Gyre" panose="02000503000000000000" charset="0"/>
                                <a:ea typeface="宋体" charset="0"/>
                                <a:cs typeface="DejaVu Math TeX Gyre" panose="02000503000000000000" charset="0"/>
                              </a:rPr>
                            </m:ctrlPr>
                          </m:sSubPr>
                          <m:e>
                            <m:r>
                              <a:rPr lang="en-US" altLang="zh-CN" sz="2800" i="1" kern="0">
                                <a:solidFill>
                                  <a:srgbClr val="0070C0"/>
                                </a:solidFill>
                                <a:latin typeface="DejaVu Math TeX Gyre" panose="02000503000000000000" charset="0"/>
                                <a:ea typeface="宋体" charset="0"/>
                                <a:cs typeface="DejaVu Math TeX Gyre" panose="02000503000000000000" charset="0"/>
                              </a:rPr>
                              <m:t>𝑥</m:t>
                            </m:r>
                          </m:e>
                          <m:sub>
                            <m:r>
                              <a:rPr lang="en-US" altLang="zh-CN" sz="2800" i="1" kern="0">
                                <a:solidFill>
                                  <a:srgbClr val="0070C0"/>
                                </a:solidFill>
                                <a:latin typeface="DejaVu Math TeX Gyre" panose="02000503000000000000" charset="0"/>
                                <a:ea typeface="宋体" charset="0"/>
                                <a:cs typeface="DejaVu Math TeX Gyre" panose="02000503000000000000" charset="0"/>
                              </a:rPr>
                              <m:t>𝑝</m:t>
                            </m:r>
                          </m:sub>
                        </m:sSub>
                      </m:oMath>
                    </m:oMathPara>
                  </a14:m>
                  <a:endParaRPr lang="en-US" altLang="zh-CN" sz="2800" dirty="0">
                    <a:solidFill>
                      <a:srgbClr val="0070C0"/>
                    </a:solidFill>
                    <a:latin typeface="Times New Roman Regular" panose="02020603050405020304" charset="0"/>
                    <a:ea typeface="宋体" charset="0"/>
                    <a:cs typeface="Times New Roman Regular" panose="02020603050405020304" charset="0"/>
                  </a:endParaRPr>
                </a:p>
                <a:p>
                  <a:pPr indent="266700" algn="just">
                    <a:lnSpc>
                      <a:spcPct val="107000"/>
                    </a:lnSpc>
                  </a:pPr>
                  <a:endParaRPr lang="en-US" altLang="zh-CN" sz="2800" dirty="0">
                    <a:latin typeface="Times New Roman Regular" panose="02020603050405020304" charset="0"/>
                    <a:ea typeface="宋体" charset="0"/>
                    <a:cs typeface="Times New Roman Regular" panose="02020603050405020304" charset="0"/>
                  </a:endParaRPr>
                </a:p>
                <a:p>
                  <a:pPr indent="266700" algn="just">
                    <a:lnSpc>
                      <a:spcPct val="107000"/>
                    </a:lnSpc>
                  </a:pPr>
                  <a:r>
                    <a:rPr lang="zh-CN" altLang="zh-CN" sz="2800" dirty="0">
                      <a:latin typeface="Times New Roman Regular" panose="02020603050405020304" charset="0"/>
                      <a:ea typeface="宋体" charset="0"/>
                      <a:cs typeface="Times New Roman Regular" panose="02020603050405020304" charset="0"/>
                    </a:rPr>
                    <a:t>该式即称为</a:t>
                  </a:r>
                  <a14:m>
                    <m:oMath xmlns:m="http://schemas.openxmlformats.org/officeDocument/2006/math">
                      <m:r>
                        <a:rPr lang="en-US" altLang="zh-CN" sz="2800" i="1">
                          <a:latin typeface="DejaVu Math TeX Gyre" panose="02000503000000000000" charset="0"/>
                          <a:ea typeface="宋体" charset="0"/>
                          <a:cs typeface="DejaVu Math TeX Gyre" panose="02000503000000000000" charset="0"/>
                        </a:rPr>
                        <m:t>𝑝</m:t>
                      </m:r>
                    </m:oMath>
                  </a14:m>
                  <a:r>
                    <a:rPr lang="zh-CN" altLang="zh-CN" sz="2800" dirty="0">
                      <a:latin typeface="Times New Roman Regular" panose="02020603050405020304" charset="0"/>
                      <a:ea typeface="宋体" charset="0"/>
                      <a:cs typeface="Times New Roman Regular" panose="02020603050405020304" charset="0"/>
                    </a:rPr>
                    <a:t>元回归方程。其中</a:t>
                  </a:r>
                  <a14:m>
                    <m:oMath xmlns:m="http://schemas.openxmlformats.org/officeDocument/2006/math">
                      <m:r>
                        <a:rPr lang="en-US" altLang="zh-CN" sz="2800" i="1">
                          <a:latin typeface="DejaVu Math TeX Gyre" panose="02000503000000000000" charset="0"/>
                          <a:ea typeface="宋体" charset="0"/>
                          <a:cs typeface="DejaVu Math TeX Gyre" panose="02000503000000000000" charset="0"/>
                        </a:rPr>
                        <m:t>𝑦</m:t>
                      </m:r>
                    </m:oMath>
                  </a14:m>
                  <a:r>
                    <a:rPr lang="zh-CN" altLang="zh-CN" sz="2800" dirty="0">
                      <a:latin typeface="Times New Roman Regular" panose="02020603050405020304" charset="0"/>
                      <a:ea typeface="宋体" charset="0"/>
                      <a:cs typeface="Times New Roman Regular" panose="02020603050405020304" charset="0"/>
                    </a:rPr>
                    <a:t>为因变量，</a:t>
                  </a:r>
                  <a14:m>
                    <m:oMath xmlns:m="http://schemas.openxmlformats.org/officeDocument/2006/math">
                      <m:sSub>
                        <m:sSubPr>
                          <m:ctrlPr>
                            <a:rPr lang="zh-CN" altLang="zh-CN" sz="2800" i="1">
                              <a:latin typeface="DejaVu Math TeX Gyre" panose="02000503000000000000" charset="0"/>
                              <a:ea typeface="宋体" charset="0"/>
                              <a:cs typeface="DejaVu Math TeX Gyre" panose="02000503000000000000" charset="0"/>
                            </a:rPr>
                          </m:ctrlPr>
                        </m:sSubPr>
                        <m:e>
                          <m:r>
                            <a:rPr lang="en-US" altLang="zh-CN" sz="2800" i="1">
                              <a:latin typeface="DejaVu Math TeX Gyre" panose="02000503000000000000" charset="0"/>
                              <a:ea typeface="宋体" charset="0"/>
                              <a:cs typeface="DejaVu Math TeX Gyre" panose="02000503000000000000" charset="0"/>
                            </a:rPr>
                            <m:t>𝑥</m:t>
                          </m:r>
                        </m:e>
                        <m:sub>
                          <m:r>
                            <a:rPr lang="en-US" altLang="zh-CN" sz="2800" i="1">
                              <a:latin typeface="DejaVu Math TeX Gyre" panose="02000503000000000000" charset="0"/>
                              <a:ea typeface="宋体" charset="0"/>
                              <a:cs typeface="DejaVu Math TeX Gyre" panose="02000503000000000000" charset="0"/>
                            </a:rPr>
                            <m:t>1</m:t>
                          </m:r>
                        </m:sub>
                      </m:sSub>
                      <m:r>
                        <a:rPr lang="zh-CN" altLang="zh-CN" sz="2800">
                          <a:latin typeface="DejaVu Math TeX Gyre" panose="02000503000000000000" charset="0"/>
                          <a:ea typeface="宋体" charset="0"/>
                          <a:cs typeface="DejaVu Math TeX Gyre" panose="02000503000000000000" charset="0"/>
                        </a:rPr>
                        <m:t>，</m:t>
                      </m:r>
                      <m:sSub>
                        <m:sSubPr>
                          <m:ctrlPr>
                            <a:rPr lang="zh-CN" altLang="zh-CN" sz="2800" i="1">
                              <a:latin typeface="DejaVu Math TeX Gyre" panose="02000503000000000000" charset="0"/>
                              <a:ea typeface="宋体" charset="0"/>
                              <a:cs typeface="DejaVu Math TeX Gyre" panose="02000503000000000000" charset="0"/>
                            </a:rPr>
                          </m:ctrlPr>
                        </m:sSubPr>
                        <m:e>
                          <m:r>
                            <a:rPr lang="en-US" altLang="zh-CN" sz="2800" i="1">
                              <a:latin typeface="DejaVu Math TeX Gyre" panose="02000503000000000000" charset="0"/>
                              <a:ea typeface="宋体" charset="0"/>
                              <a:cs typeface="DejaVu Math TeX Gyre" panose="02000503000000000000" charset="0"/>
                            </a:rPr>
                            <m:t>𝑥</m:t>
                          </m:r>
                        </m:e>
                        <m:sub>
                          <m:r>
                            <a:rPr lang="en-US" altLang="zh-CN" sz="2800" i="1">
                              <a:latin typeface="DejaVu Math TeX Gyre" panose="02000503000000000000" charset="0"/>
                              <a:ea typeface="宋体" charset="0"/>
                              <a:cs typeface="DejaVu Math TeX Gyre" panose="02000503000000000000" charset="0"/>
                            </a:rPr>
                            <m:t>2</m:t>
                          </m:r>
                        </m:sub>
                      </m:sSub>
                      <m:r>
                        <a:rPr lang="en-US" altLang="zh-CN" sz="2800">
                          <a:latin typeface="DejaVu Math TeX Gyre" panose="02000503000000000000" charset="0"/>
                          <a:ea typeface="宋体" charset="0"/>
                          <a:cs typeface="DejaVu Math TeX Gyre" panose="02000503000000000000" charset="0"/>
                        </a:rPr>
                        <m:t>,…,</m:t>
                      </m:r>
                      <m:sSub>
                        <m:sSubPr>
                          <m:ctrlPr>
                            <a:rPr lang="zh-CN" altLang="zh-CN" sz="2800" i="1">
                              <a:latin typeface="DejaVu Math TeX Gyre" panose="02000503000000000000" charset="0"/>
                              <a:ea typeface="宋体" charset="0"/>
                              <a:cs typeface="DejaVu Math TeX Gyre" panose="02000503000000000000" charset="0"/>
                            </a:rPr>
                          </m:ctrlPr>
                        </m:sSubPr>
                        <m:e>
                          <m:r>
                            <a:rPr lang="en-US" altLang="zh-CN" sz="2800" i="1">
                              <a:latin typeface="DejaVu Math TeX Gyre" panose="02000503000000000000" charset="0"/>
                              <a:ea typeface="宋体" charset="0"/>
                              <a:cs typeface="DejaVu Math TeX Gyre" panose="02000503000000000000" charset="0"/>
                            </a:rPr>
                            <m:t>𝑥</m:t>
                          </m:r>
                        </m:e>
                        <m:sub>
                          <m:r>
                            <a:rPr lang="en-US" altLang="zh-CN" sz="2800" i="1">
                              <a:latin typeface="DejaVu Math TeX Gyre" panose="02000503000000000000" charset="0"/>
                              <a:ea typeface="宋体" charset="0"/>
                              <a:cs typeface="DejaVu Math TeX Gyre" panose="02000503000000000000" charset="0"/>
                            </a:rPr>
                            <m:t>𝑝</m:t>
                          </m:r>
                        </m:sub>
                      </m:sSub>
                    </m:oMath>
                  </a14:m>
                  <a:r>
                    <a:rPr lang="zh-CN" altLang="zh-CN" sz="2800" dirty="0">
                      <a:latin typeface="Times New Roman Regular" panose="02020603050405020304" charset="0"/>
                      <a:ea typeface="宋体" charset="0"/>
                      <a:cs typeface="Times New Roman Regular" panose="02020603050405020304" charset="0"/>
                    </a:rPr>
                    <a:t>为自变量，</a:t>
                  </a:r>
                  <a14:m>
                    <m:oMath xmlns:m="http://schemas.openxmlformats.org/officeDocument/2006/math">
                      <m:sSub>
                        <m:sSubPr>
                          <m:ctrlPr>
                            <a:rPr lang="zh-CN" altLang="zh-CN" sz="2800" i="1">
                              <a:latin typeface="DejaVu Math TeX Gyre" panose="02000503000000000000" charset="0"/>
                              <a:ea typeface="宋体" charset="0"/>
                              <a:cs typeface="DejaVu Math TeX Gyre" panose="02000503000000000000" charset="0"/>
                            </a:rPr>
                          </m:ctrlPr>
                        </m:sSubPr>
                        <m:e>
                          <m:r>
                            <a:rPr lang="en-US" altLang="zh-CN" sz="2800" i="1">
                              <a:latin typeface="DejaVu Math TeX Gyre" panose="02000503000000000000" charset="0"/>
                              <a:ea typeface="宋体" charset="0"/>
                              <a:cs typeface="DejaVu Math TeX Gyre" panose="02000503000000000000" charset="0"/>
                            </a:rPr>
                            <m:t>𝑐</m:t>
                          </m:r>
                        </m:e>
                        <m:sub>
                          <m:r>
                            <a:rPr lang="en-US" altLang="zh-CN" sz="2800" i="1">
                              <a:latin typeface="DejaVu Math TeX Gyre" panose="02000503000000000000" charset="0"/>
                              <a:ea typeface="宋体" charset="0"/>
                              <a:cs typeface="DejaVu Math TeX Gyre" panose="02000503000000000000" charset="0"/>
                            </a:rPr>
                            <m:t>0</m:t>
                          </m:r>
                        </m:sub>
                      </m:sSub>
                      <m:r>
                        <a:rPr lang="zh-CN" altLang="zh-CN" sz="2800">
                          <a:latin typeface="DejaVu Math TeX Gyre" panose="02000503000000000000" charset="0"/>
                          <a:ea typeface="宋体" charset="0"/>
                          <a:cs typeface="DejaVu Math TeX Gyre" panose="02000503000000000000" charset="0"/>
                        </a:rPr>
                        <m:t>，</m:t>
                      </m:r>
                      <m:sSub>
                        <m:sSubPr>
                          <m:ctrlPr>
                            <a:rPr lang="zh-CN" altLang="zh-CN" sz="2800" i="1">
                              <a:latin typeface="DejaVu Math TeX Gyre" panose="02000503000000000000" charset="0"/>
                              <a:ea typeface="宋体" charset="0"/>
                              <a:cs typeface="DejaVu Math TeX Gyre" panose="02000503000000000000" charset="0"/>
                            </a:rPr>
                          </m:ctrlPr>
                        </m:sSubPr>
                        <m:e>
                          <m:r>
                            <a:rPr lang="en-US" altLang="zh-CN" sz="2800" i="1">
                              <a:latin typeface="DejaVu Math TeX Gyre" panose="02000503000000000000" charset="0"/>
                              <a:ea typeface="宋体" charset="0"/>
                              <a:cs typeface="DejaVu Math TeX Gyre" panose="02000503000000000000" charset="0"/>
                            </a:rPr>
                            <m:t>𝑐</m:t>
                          </m:r>
                        </m:e>
                        <m:sub>
                          <m:r>
                            <a:rPr lang="en-US" altLang="zh-CN" sz="2800" i="1">
                              <a:latin typeface="DejaVu Math TeX Gyre" panose="02000503000000000000" charset="0"/>
                              <a:ea typeface="宋体" charset="0"/>
                              <a:cs typeface="DejaVu Math TeX Gyre" panose="02000503000000000000" charset="0"/>
                            </a:rPr>
                            <m:t>1</m:t>
                          </m:r>
                        </m:sub>
                      </m:sSub>
                      <m:r>
                        <a:rPr lang="en-US" altLang="zh-CN" sz="2800">
                          <a:latin typeface="DejaVu Math TeX Gyre" panose="02000503000000000000" charset="0"/>
                          <a:ea typeface="宋体" charset="0"/>
                          <a:cs typeface="DejaVu Math TeX Gyre" panose="02000503000000000000" charset="0"/>
                        </a:rPr>
                        <m:t>,…,</m:t>
                      </m:r>
                      <m:sSub>
                        <m:sSubPr>
                          <m:ctrlPr>
                            <a:rPr lang="zh-CN" altLang="zh-CN" sz="2800" i="1">
                              <a:latin typeface="DejaVu Math TeX Gyre" panose="02000503000000000000" charset="0"/>
                              <a:ea typeface="宋体" charset="0"/>
                              <a:cs typeface="DejaVu Math TeX Gyre" panose="02000503000000000000" charset="0"/>
                            </a:rPr>
                          </m:ctrlPr>
                        </m:sSubPr>
                        <m:e>
                          <m:r>
                            <a:rPr lang="en-US" altLang="zh-CN" sz="2800" i="1">
                              <a:latin typeface="DejaVu Math TeX Gyre" panose="02000503000000000000" charset="0"/>
                              <a:ea typeface="宋体" charset="0"/>
                              <a:cs typeface="DejaVu Math TeX Gyre" panose="02000503000000000000" charset="0"/>
                            </a:rPr>
                            <m:t>𝑐</m:t>
                          </m:r>
                        </m:e>
                        <m:sub>
                          <m:r>
                            <a:rPr lang="en-US" altLang="zh-CN" sz="2800" i="1">
                              <a:latin typeface="DejaVu Math TeX Gyre" panose="02000503000000000000" charset="0"/>
                              <a:ea typeface="宋体" charset="0"/>
                              <a:cs typeface="DejaVu Math TeX Gyre" panose="02000503000000000000" charset="0"/>
                            </a:rPr>
                            <m:t>𝑝</m:t>
                          </m:r>
                        </m:sub>
                      </m:sSub>
                    </m:oMath>
                  </a14:m>
                  <a:r>
                    <a:rPr lang="zh-CN" altLang="zh-CN" sz="2800" dirty="0">
                      <a:latin typeface="Times New Roman Regular" panose="02020603050405020304" charset="0"/>
                      <a:ea typeface="宋体" charset="0"/>
                      <a:cs typeface="Times New Roman Regular" panose="02020603050405020304" charset="0"/>
                    </a:rPr>
                    <a:t>为回归系数</a:t>
                  </a:r>
                  <a:endParaRPr lang="zh-CN" altLang="zh-CN" sz="2800" dirty="0">
                    <a:latin typeface="Times New Roman Regular" panose="02020603050405020304" charset="0"/>
                    <a:ea typeface="宋体" charset="0"/>
                    <a:cs typeface="Times New Roman Regular" panose="02020603050405020304" charset="0"/>
                  </a:endParaRPr>
                </a:p>
              </p:txBody>
            </p:sp>
          </mc:Choice>
          <mc:Fallback>
            <p:sp>
              <p:nvSpPr>
                <p:cNvPr id="2" name="TextBox 17"/>
                <p:cNvSpPr txBox="1">
                  <a:spLocks noRot="1" noChangeAspect="1" noMove="1" noResize="1" noEditPoints="1" noAdjustHandles="1" noChangeArrowheads="1" noChangeShapeType="1" noTextEdit="1"/>
                </p:cNvSpPr>
                <p:nvPr/>
              </p:nvSpPr>
              <p:spPr>
                <a:xfrm>
                  <a:off x="1979454" y="2148837"/>
                  <a:ext cx="8296834" cy="3726405"/>
                </a:xfrm>
                <a:prstGeom prst="rect">
                  <a:avLst/>
                </a:prstGeom>
                <a:blipFill rotWithShape="1">
                  <a:blip r:embed="rId1"/>
                </a:blipFill>
                <a:ln w="9525">
                  <a:noFill/>
                </a:ln>
              </p:spPr>
              <p:txBody>
                <a:bodyPr/>
                <a:lstStyle/>
                <a:p>
                  <a:r>
                    <a:rPr lang="zh-CN" altLang="en-US">
                      <a:noFill/>
                    </a:rPr>
                    <a:t> </a:t>
                  </a:r>
                </a:p>
              </p:txBody>
            </p:sp>
          </mc:Fallback>
        </mc:AlternateContent>
        <p:sp>
          <p:nvSpPr>
            <p:cNvPr id="7" name="文本框 6"/>
            <p:cNvSpPr txBox="1"/>
            <p:nvPr/>
          </p:nvSpPr>
          <p:spPr>
            <a:xfrm>
              <a:off x="1984264" y="1361711"/>
              <a:ext cx="2916858" cy="580165"/>
            </a:xfrm>
            <a:prstGeom prst="rect">
              <a:avLst/>
            </a:prstGeom>
            <a:noFill/>
          </p:spPr>
          <p:txBody>
            <a:bodyPr wrap="none" rtlCol="0" anchor="t">
              <a:spAutoFit/>
            </a:bodyPr>
            <a:lstStyle/>
            <a:p>
              <a:pPr indent="266700" algn="just">
                <a:lnSpc>
                  <a:spcPct val="107000"/>
                </a:lnSpc>
              </a:pPr>
              <a:r>
                <a:rPr lang="zh-CN" altLang="en-US" sz="3200" b="1" kern="0" dirty="0">
                  <a:solidFill>
                    <a:srgbClr val="000000"/>
                  </a:solidFill>
                  <a:latin typeface="Times New Roman Regular" panose="02020603050405020304" charset="0"/>
                  <a:ea typeface="宋体" charset="0"/>
                  <a:cs typeface="Times New Roman" panose="02020603050405020304" pitchFamily="18" charset="0"/>
                </a:rPr>
                <a:t>建立回归模型</a:t>
              </a:r>
              <a:endParaRPr lang="zh-CN" altLang="en-US" sz="3200" b="1" kern="0" dirty="0">
                <a:solidFill>
                  <a:srgbClr val="000000"/>
                </a:solidFill>
                <a:latin typeface="Times New Roman Regular" panose="02020603050405020304" charset="0"/>
                <a:ea typeface="宋体"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38622" y="621482"/>
            <a:ext cx="10657184" cy="4681300"/>
            <a:chOff x="2061824" y="1249796"/>
            <a:chExt cx="7922714" cy="4072688"/>
          </a:xfrm>
        </p:grpSpPr>
        <p:sp>
          <p:nvSpPr>
            <p:cNvPr id="7177" name="TextBox 15"/>
            <p:cNvSpPr txBox="1"/>
            <p:nvPr/>
          </p:nvSpPr>
          <p:spPr>
            <a:xfrm>
              <a:off x="2425645" y="4439678"/>
              <a:ext cx="2032470" cy="882806"/>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2" name="TextBox 17"/>
            <p:cNvSpPr txBox="1"/>
            <p:nvPr/>
          </p:nvSpPr>
          <p:spPr>
            <a:xfrm>
              <a:off x="2061824" y="1249796"/>
              <a:ext cx="7922714" cy="2542901"/>
            </a:xfrm>
            <a:prstGeom prst="rect">
              <a:avLst/>
            </a:prstGeom>
            <a:noFill/>
            <a:ln w="9525">
              <a:noFill/>
            </a:ln>
          </p:spPr>
          <p:txBody>
            <a:bodyPr wrap="square" anchor="t" anchorCtr="0">
              <a:spAutoFit/>
            </a:bodyPr>
            <a:lstStyle/>
            <a:p>
              <a:pPr indent="266700" algn="just">
                <a:lnSpc>
                  <a:spcPct val="107000"/>
                </a:lnSpc>
              </a:pPr>
              <a:r>
                <a:rPr lang="zh-CN" altLang="en-US" sz="3200" b="1" kern="0" dirty="0">
                  <a:solidFill>
                    <a:srgbClr val="000000"/>
                  </a:solidFill>
                  <a:latin typeface="Times New Roman Regular" panose="02020603050405020304" charset="0"/>
                  <a:ea typeface="宋体" charset="0"/>
                  <a:cs typeface="Times New Roman Regular" panose="02020603050405020304" charset="0"/>
                </a:rPr>
                <a:t>建立回归模型</a:t>
              </a:r>
              <a:endParaRPr lang="en-US" altLang="zh-CN" sz="3200" b="1"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endParaRPr lang="zh-CN" altLang="en-US" sz="2800"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zh-CN" altLang="en-US" sz="2800" kern="0" dirty="0">
                  <a:solidFill>
                    <a:srgbClr val="000000"/>
                  </a:solidFill>
                  <a:latin typeface="Times New Roman Regular" panose="02020603050405020304" charset="0"/>
                  <a:ea typeface="宋体" charset="0"/>
                  <a:cs typeface="Times New Roman Regular" panose="02020603050405020304" charset="0"/>
                </a:rPr>
                <a:t>根据二八原则，即以</a:t>
              </a:r>
              <a:r>
                <a:rPr lang="en-US" altLang="zh-CN" sz="2800" kern="0" dirty="0">
                  <a:solidFill>
                    <a:srgbClr val="FF0000"/>
                  </a:solidFill>
                  <a:latin typeface="Times New Roman Regular" panose="02020603050405020304" charset="0"/>
                  <a:ea typeface="宋体" charset="0"/>
                  <a:cs typeface="Times New Roman Regular" panose="02020603050405020304" charset="0"/>
                </a:rPr>
                <a:t>80%</a:t>
              </a:r>
              <a:r>
                <a:rPr lang="zh-CN" altLang="en-US" sz="2800" kern="0" dirty="0">
                  <a:solidFill>
                    <a:srgbClr val="FF0000"/>
                  </a:solidFill>
                  <a:latin typeface="Times New Roman Regular" panose="02020603050405020304" charset="0"/>
                  <a:ea typeface="宋体" charset="0"/>
                  <a:cs typeface="Times New Roman Regular" panose="02020603050405020304" charset="0"/>
                </a:rPr>
                <a:t>的样本</a:t>
              </a:r>
              <a:r>
                <a:rPr lang="zh-CN" altLang="en-US" sz="2800" kern="0" dirty="0">
                  <a:solidFill>
                    <a:srgbClr val="000000"/>
                  </a:solidFill>
                  <a:latin typeface="Times New Roman Regular" panose="02020603050405020304" charset="0"/>
                  <a:ea typeface="宋体" charset="0"/>
                  <a:cs typeface="Times New Roman Regular" panose="02020603050405020304" charset="0"/>
                </a:rPr>
                <a:t>作为模型的</a:t>
              </a:r>
              <a:r>
                <a:rPr lang="zh-CN" altLang="en-US" sz="2800" kern="0" dirty="0">
                  <a:solidFill>
                    <a:srgbClr val="FF0000"/>
                  </a:solidFill>
                  <a:latin typeface="Times New Roman Regular" panose="02020603050405020304" charset="0"/>
                  <a:ea typeface="宋体" charset="0"/>
                  <a:cs typeface="Times New Roman Regular" panose="02020603050405020304" charset="0"/>
                </a:rPr>
                <a:t>训练集</a:t>
              </a:r>
              <a:r>
                <a:rPr lang="zh-CN" altLang="en-US" sz="2800" kern="0" dirty="0">
                  <a:solidFill>
                    <a:srgbClr val="000000"/>
                  </a:solidFill>
                  <a:latin typeface="Times New Roman Regular" panose="02020603050405020304" charset="0"/>
                  <a:ea typeface="宋体" charset="0"/>
                  <a:cs typeface="Times New Roman Regular" panose="02020603050405020304" charset="0"/>
                </a:rPr>
                <a:t>，求解回归模型的回归系数，剩下</a:t>
              </a:r>
              <a:r>
                <a:rPr lang="en-US" altLang="zh-CN" sz="2800" kern="0" dirty="0">
                  <a:solidFill>
                    <a:srgbClr val="FF0000"/>
                  </a:solidFill>
                  <a:latin typeface="Times New Roman Regular" panose="02020603050405020304" charset="0"/>
                  <a:ea typeface="宋体" charset="0"/>
                  <a:cs typeface="Times New Roman Regular" panose="02020603050405020304" charset="0"/>
                </a:rPr>
                <a:t>20%</a:t>
              </a:r>
              <a:r>
                <a:rPr lang="zh-CN" altLang="en-US" sz="2800" kern="0" dirty="0">
                  <a:solidFill>
                    <a:srgbClr val="000000"/>
                  </a:solidFill>
                  <a:latin typeface="Times New Roman Regular" panose="02020603050405020304" charset="0"/>
                  <a:ea typeface="宋体" charset="0"/>
                  <a:cs typeface="Times New Roman Regular" panose="02020603050405020304" charset="0"/>
                </a:rPr>
                <a:t>的作为</a:t>
              </a:r>
              <a:r>
                <a:rPr lang="zh-CN" altLang="en-US" sz="2800" kern="0" dirty="0">
                  <a:solidFill>
                    <a:srgbClr val="FF0000"/>
                  </a:solidFill>
                  <a:latin typeface="Times New Roman Regular" panose="02020603050405020304" charset="0"/>
                  <a:ea typeface="宋体" charset="0"/>
                  <a:cs typeface="Times New Roman Regular" panose="02020603050405020304" charset="0"/>
                </a:rPr>
                <a:t>测试集</a:t>
              </a:r>
              <a:r>
                <a:rPr lang="zh-CN" altLang="en-US" sz="2800" kern="0" dirty="0">
                  <a:solidFill>
                    <a:srgbClr val="000000"/>
                  </a:solidFill>
                  <a:latin typeface="Times New Roman Regular" panose="02020603050405020304" charset="0"/>
                  <a:ea typeface="宋体" charset="0"/>
                  <a:cs typeface="Times New Roman Regular" panose="02020603050405020304" charset="0"/>
                </a:rPr>
                <a:t>以检验模型的估价能力。具体训练用特征属性有：房屋所在区域、户型、面积、房屋结构、朝向、所在楼层和总楼层，输出属性为房屋单价。</a:t>
              </a:r>
              <a:endParaRPr lang="zh-CN" altLang="en-US" sz="2800" kern="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4606" y="477466"/>
            <a:ext cx="10873208" cy="6266261"/>
            <a:chOff x="2061824" y="1318207"/>
            <a:chExt cx="7922714" cy="5654980"/>
          </a:xfrm>
        </p:grpSpPr>
        <p:sp>
          <p:nvSpPr>
            <p:cNvPr id="7177" name="TextBox 15"/>
            <p:cNvSpPr txBox="1"/>
            <p:nvPr/>
          </p:nvSpPr>
          <p:spPr>
            <a:xfrm>
              <a:off x="2425645" y="4439678"/>
              <a:ext cx="2032470" cy="915742"/>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4" y="1318207"/>
              <a:ext cx="3970342" cy="415465"/>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1</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新建一个</a:t>
              </a:r>
              <a:r>
                <a:rPr lang="en-US" altLang="zh-CN" dirty="0">
                  <a:solidFill>
                    <a:srgbClr val="FF0000"/>
                  </a:solidFill>
                  <a:latin typeface="Times New Roman Regular" panose="02020603050405020304" charset="0"/>
                  <a:ea typeface="宋体" charset="0"/>
                  <a:cs typeface="Times New Roman Regular" panose="02020603050405020304" charset="0"/>
                </a:rPr>
                <a:t>python</a:t>
              </a:r>
              <a:r>
                <a:rPr lang="zh-CN" altLang="en-US" dirty="0">
                  <a:solidFill>
                    <a:srgbClr val="FF0000"/>
                  </a:solidFill>
                  <a:latin typeface="Times New Roman Regular" panose="02020603050405020304" charset="0"/>
                  <a:ea typeface="宋体" charset="0"/>
                  <a:cs typeface="Times New Roman Regular" panose="02020603050405020304" charset="0"/>
                </a:rPr>
                <a:t>脚本并导入相应包</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61824" y="1900504"/>
              <a:ext cx="7922714" cy="5072683"/>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pandas as pd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numpy</a:t>
              </a:r>
              <a:r>
                <a:rPr lang="en-US" altLang="zh-CN" kern="100" dirty="0">
                  <a:solidFill>
                    <a:srgbClr val="000000"/>
                  </a:solidFill>
                  <a:latin typeface="Times New Roman Regular" panose="02020603050405020304" charset="0"/>
                  <a:ea typeface="宋体" charset="0"/>
                  <a:cs typeface="Times New Roman Regular" panose="02020603050405020304" charset="0"/>
                </a:rPr>
                <a:t> as np</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matplotlib.pyplot</a:t>
              </a:r>
              <a:r>
                <a:rPr lang="en-US" altLang="zh-CN" kern="100" dirty="0">
                  <a:solidFill>
                    <a:srgbClr val="000000"/>
                  </a:solidFill>
                  <a:latin typeface="Times New Roman Regular" panose="02020603050405020304" charset="0"/>
                  <a:ea typeface="宋体" charset="0"/>
                  <a:cs typeface="Times New Roman Regular" panose="02020603050405020304" charset="0"/>
                </a:rPr>
                <a:t> as </a:t>
              </a:r>
              <a:r>
                <a:rPr lang="en-US" altLang="zh-CN" kern="100" dirty="0" err="1">
                  <a:solidFill>
                    <a:srgbClr val="000000"/>
                  </a:solidFill>
                  <a:latin typeface="Times New Roman Regular" panose="02020603050405020304" charset="0"/>
                  <a:ea typeface="宋体" charset="0"/>
                  <a:cs typeface="Times New Roman Regular" panose="02020603050405020304" charset="0"/>
                </a:rPr>
                <a:t>plt</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matplotlib as </a:t>
              </a:r>
              <a:r>
                <a:rPr lang="en-US" altLang="zh-CN" kern="100" dirty="0" err="1">
                  <a:solidFill>
                    <a:srgbClr val="000000"/>
                  </a:solidFill>
                  <a:latin typeface="Times New Roman Regular" panose="02020603050405020304" charset="0"/>
                  <a:ea typeface="宋体" charset="0"/>
                  <a:cs typeface="Times New Roman Regular" panose="02020603050405020304" charset="0"/>
                </a:rPr>
                <a:t>mpl</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划分测试集与训练集</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from </a:t>
              </a:r>
              <a:r>
                <a:rPr lang="en-US" altLang="zh-CN" kern="100" dirty="0" err="1">
                  <a:solidFill>
                    <a:srgbClr val="000000"/>
                  </a:solidFill>
                  <a:latin typeface="Times New Roman Regular" panose="02020603050405020304" charset="0"/>
                  <a:ea typeface="宋体" charset="0"/>
                  <a:cs typeface="Times New Roman Regular" panose="02020603050405020304" charset="0"/>
                </a:rPr>
                <a:t>sklearn.model_selection</a:t>
              </a:r>
              <a:r>
                <a:rPr lang="en-US" altLang="zh-CN" kern="100" dirty="0">
                  <a:solidFill>
                    <a:srgbClr val="000000"/>
                  </a:solidFill>
                  <a:latin typeface="Times New Roman Regular" panose="02020603050405020304" charset="0"/>
                  <a:ea typeface="宋体" charset="0"/>
                  <a:cs typeface="Times New Roman Regular" panose="02020603050405020304" charset="0"/>
                </a:rPr>
                <a:t> import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train_test_split</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回归模块</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from </a:t>
              </a:r>
              <a:r>
                <a:rPr lang="en-US" altLang="zh-CN" kern="100" dirty="0" err="1">
                  <a:solidFill>
                    <a:srgbClr val="000000"/>
                  </a:solidFill>
                  <a:latin typeface="Times New Roman Regular" panose="02020603050405020304" charset="0"/>
                  <a:ea typeface="宋体" charset="0"/>
                  <a:cs typeface="Times New Roman Regular" panose="02020603050405020304" charset="0"/>
                </a:rPr>
                <a:t>sklearn.linear_model</a:t>
              </a:r>
              <a:r>
                <a:rPr lang="en-US" altLang="zh-CN" kern="100" dirty="0">
                  <a:solidFill>
                    <a:srgbClr val="000000"/>
                  </a:solidFill>
                  <a:latin typeface="Times New Roman Regular" panose="02020603050405020304" charset="0"/>
                  <a:ea typeface="宋体" charset="0"/>
                  <a:cs typeface="Times New Roman Regular" panose="02020603050405020304" charset="0"/>
                </a:rPr>
                <a:t> import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LinearRegression</a:t>
              </a:r>
              <a:r>
                <a:rPr lang="en-US" altLang="zh-CN" kern="100" dirty="0">
                  <a:solidFill>
                    <a:srgbClr val="000000"/>
                  </a:solidFill>
                  <a:latin typeface="Times New Roman Regular" panose="02020603050405020304" charset="0"/>
                  <a:ea typeface="宋体" charset="0"/>
                  <a:cs typeface="Times New Roman Regular" panose="02020603050405020304" charset="0"/>
                </a:rPr>
                <a:t> as LR</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在</a:t>
              </a:r>
              <a:r>
                <a:rPr lang="en-US" altLang="zh-CN" kern="100" dirty="0" err="1">
                  <a:solidFill>
                    <a:srgbClr val="000000"/>
                  </a:solidFill>
                  <a:latin typeface="Times New Roman Regular" panose="02020603050405020304" charset="0"/>
                  <a:ea typeface="宋体" charset="0"/>
                  <a:cs typeface="Times New Roman Regular" panose="02020603050405020304" charset="0"/>
                </a:rPr>
                <a:t>ipython</a:t>
              </a:r>
              <a:r>
                <a:rPr lang="zh-CN" altLang="en-US" kern="100" dirty="0">
                  <a:solidFill>
                    <a:srgbClr val="000000"/>
                  </a:solidFill>
                  <a:latin typeface="Times New Roman Regular" panose="02020603050405020304" charset="0"/>
                  <a:ea typeface="宋体" charset="0"/>
                  <a:cs typeface="Times New Roman Regular" panose="02020603050405020304" charset="0"/>
                </a:rPr>
                <a:t>中直接显示图像</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%matplotlib inline</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设置绘图显示中文字体</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mpl.rcParams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font.sans</a:t>
              </a:r>
              <a:r>
                <a:rPr lang="en-US" altLang="zh-CN" kern="100" dirty="0">
                  <a:solidFill>
                    <a:srgbClr val="000000"/>
                  </a:solidFill>
                  <a:latin typeface="Times New Roman Regular" panose="02020603050405020304" charset="0"/>
                  <a:ea typeface="宋体" charset="0"/>
                  <a:cs typeface="Times New Roman Regular" panose="02020603050405020304" charset="0"/>
                </a:rPr>
                <a:t>-serif"]="</a:t>
              </a:r>
              <a:r>
                <a:rPr lang="en-US" altLang="zh-CN" kern="100" dirty="0" err="1">
                  <a:solidFill>
                    <a:srgbClr val="000000"/>
                  </a:solidFill>
                  <a:latin typeface="Times New Roman Regular" panose="02020603050405020304" charset="0"/>
                  <a:ea typeface="宋体" charset="0"/>
                  <a:cs typeface="Times New Roman Regular" panose="02020603050405020304" charset="0"/>
                </a:rPr>
                <a:t>SimHei</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设置字体样式</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err="1">
                  <a:solidFill>
                    <a:srgbClr val="000000"/>
                  </a:solidFill>
                  <a:latin typeface="Times New Roman Regular" panose="02020603050405020304" charset="0"/>
                  <a:ea typeface="宋体" charset="0"/>
                  <a:cs typeface="Times New Roman Regular" panose="02020603050405020304" charset="0"/>
                </a:rPr>
                <a:t>mpl.rcParams</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axes.unicode_minus</a:t>
              </a:r>
              <a:r>
                <a:rPr lang="en-US" altLang="zh-CN" kern="100" dirty="0">
                  <a:solidFill>
                    <a:srgbClr val="000000"/>
                  </a:solidFill>
                  <a:latin typeface="Times New Roman Regular" panose="02020603050405020304" charset="0"/>
                  <a:ea typeface="宋体" charset="0"/>
                  <a:cs typeface="Times New Roman Regular" panose="02020603050405020304" charset="0"/>
                </a:rPr>
                <a:t>"]=False #</a:t>
              </a:r>
              <a:r>
                <a:rPr lang="zh-CN" altLang="en-US" kern="100" dirty="0">
                  <a:solidFill>
                    <a:srgbClr val="000000"/>
                  </a:solidFill>
                  <a:latin typeface="Times New Roman Regular" panose="02020603050405020304" charset="0"/>
                  <a:ea typeface="宋体" charset="0"/>
                  <a:cs typeface="Times New Roman Regular" panose="02020603050405020304" charset="0"/>
                </a:rPr>
                <a:t>设置为字符显示</a:t>
              </a:r>
              <a:endParaRPr lang="zh-CN" altLang="zh-CN" sz="1800" kern="100" dirty="0">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0630" y="621483"/>
            <a:ext cx="9206615" cy="4662010"/>
            <a:chOff x="2042096" y="1318207"/>
            <a:chExt cx="8075149" cy="3989913"/>
          </a:xfrm>
        </p:grpSpPr>
        <p:sp>
          <p:nvSpPr>
            <p:cNvPr id="7177" name="TextBox 15"/>
            <p:cNvSpPr txBox="1"/>
            <p:nvPr/>
          </p:nvSpPr>
          <p:spPr>
            <a:xfrm>
              <a:off x="2425645" y="4439678"/>
              <a:ext cx="2032470" cy="868442"/>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1898121" cy="394005"/>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2</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读取文件</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8" name="文本框 7"/>
            <p:cNvSpPr txBox="1"/>
            <p:nvPr/>
          </p:nvSpPr>
          <p:spPr>
            <a:xfrm>
              <a:off x="2061824" y="2709548"/>
              <a:ext cx="4036849" cy="394005"/>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3</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查看列索引，确定特征名称</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884325"/>
              <a:ext cx="7922714" cy="641277"/>
            </a:xfrm>
            <a:prstGeom prst="rect">
              <a:avLst/>
            </a:prstGeom>
            <a:noFill/>
            <a:ln w="9525">
              <a:noFill/>
            </a:ln>
          </p:spPr>
          <p:txBody>
            <a:bodyPr wrap="square" anchor="t" anchorCtr="0">
              <a:spAutoFit/>
            </a:bodyPr>
            <a:lstStyle/>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input_file_path</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房产信息</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_</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预处理</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.xlsx'</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data =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pd.read_excel</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input_file_path</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9" name="TextBox 17"/>
            <p:cNvSpPr txBox="1"/>
            <p:nvPr/>
          </p:nvSpPr>
          <p:spPr>
            <a:xfrm>
              <a:off x="2194531" y="3213720"/>
              <a:ext cx="7922714" cy="359768"/>
            </a:xfrm>
            <a:prstGeom prst="rect">
              <a:avLst/>
            </a:prstGeom>
            <a:noFill/>
            <a:ln w="9525">
              <a:noFill/>
            </a:ln>
          </p:spPr>
          <p:txBody>
            <a:bodyPr wrap="square" anchor="t" anchorCtr="0">
              <a:spAutoFit/>
            </a:bodyPr>
            <a:lstStyle/>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data.columns</a:t>
              </a:r>
              <a:endParaRPr lang="en-US" altLang="zh-CN" sz="2000" kern="100" dirty="0" err="1">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4606" y="405458"/>
            <a:ext cx="10945216" cy="5363221"/>
            <a:chOff x="2042096" y="1318207"/>
            <a:chExt cx="7922714" cy="4553676"/>
          </a:xfrm>
        </p:grpSpPr>
        <p:sp>
          <p:nvSpPr>
            <p:cNvPr id="7177" name="TextBox 15"/>
            <p:cNvSpPr txBox="1"/>
            <p:nvPr/>
          </p:nvSpPr>
          <p:spPr>
            <a:xfrm>
              <a:off x="2425645" y="4439678"/>
              <a:ext cx="2032470" cy="861563"/>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993403" cy="390884"/>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4</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特征提取及自变量与因变量的选择</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884325"/>
              <a:ext cx="7922714" cy="3987558"/>
            </a:xfrm>
            <a:prstGeom prst="rect">
              <a:avLst/>
            </a:prstGeom>
            <a:noFill/>
            <a:ln w="9525">
              <a:noFill/>
            </a:ln>
          </p:spPr>
          <p:txBody>
            <a:bodyPr wrap="square" anchor="t" anchorCtr="0">
              <a:spAutoFit/>
            </a:bodyPr>
            <a:lstStyle/>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特征提取</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total_price</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总价</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unit_price</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单价</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house_area</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面积</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house_type</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0</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0</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'3</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0</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'3</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'3</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'4</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'4</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','4</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3</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'4</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4</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'5</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1</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'5</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'5</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3</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'6</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2</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'6</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室</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3</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house_class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毛坯</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简装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精装</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house_dirt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东</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西</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东北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东南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西南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西北</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house_layer</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中楼层</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低楼层</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高楼层</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total_layer</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data.</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总楼层</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选择自变量与因变量</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X =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pd.concat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house_area</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house_type</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house_class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house_dirt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house_layer</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total_layer</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axis=1)</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Y =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unit_price</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9133" y="621482"/>
            <a:ext cx="10682657" cy="5094915"/>
            <a:chOff x="2042096" y="1266329"/>
            <a:chExt cx="7922714" cy="4353538"/>
          </a:xfrm>
        </p:grpSpPr>
        <p:sp>
          <p:nvSpPr>
            <p:cNvPr id="7177" name="TextBox 15"/>
            <p:cNvSpPr txBox="1"/>
            <p:nvPr/>
          </p:nvSpPr>
          <p:spPr>
            <a:xfrm>
              <a:off x="2425645" y="4752794"/>
              <a:ext cx="2032470" cy="867073"/>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3" y="1266329"/>
              <a:ext cx="2735237" cy="393384"/>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5</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划分测试集与训练集</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8" name="文本框 7"/>
            <p:cNvSpPr txBox="1"/>
            <p:nvPr/>
          </p:nvSpPr>
          <p:spPr>
            <a:xfrm>
              <a:off x="2061823" y="2811675"/>
              <a:ext cx="2283132" cy="393384"/>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6</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回归模型的建立</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3166712"/>
              <a:ext cx="7922714" cy="1764532"/>
            </a:xfrm>
            <a:prstGeom prst="rect">
              <a:avLst/>
            </a:prstGeom>
            <a:noFill/>
            <a:ln w="9525">
              <a:noFill/>
            </a:ln>
          </p:spPr>
          <p:txBody>
            <a:bodyPr wrap="square" anchor="t" anchorCtr="0">
              <a:spAutoFit/>
            </a:bodyPr>
            <a:lstStyle/>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线性回归</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reg = LR().fit(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Xtrain</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Ytrain</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①</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预测</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yhat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reg.predict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Xtest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②</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查看回归系数</a:t>
              </a:r>
              <a:endParaRPr lang="zh-CN" altLang="en-US" sz="20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print(list(zip(</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X.columns</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reg.coef</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_)))</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11" name="文本框 10"/>
            <p:cNvSpPr txBox="1"/>
            <p:nvPr/>
          </p:nvSpPr>
          <p:spPr>
            <a:xfrm>
              <a:off x="2179868" y="1728100"/>
              <a:ext cx="7731538" cy="640267"/>
            </a:xfrm>
            <a:prstGeom prst="rect">
              <a:avLst/>
            </a:prstGeom>
            <a:noFill/>
          </p:spPr>
          <p:txBody>
            <a:bodyPr wrap="square">
              <a:spAutoFit/>
            </a:bodyPr>
            <a:lstStyle/>
            <a:p>
              <a:pPr algn="just">
                <a:lnSpc>
                  <a:spcPct val="107000"/>
                </a:lnSpc>
              </a:pPr>
              <a:r>
                <a:rPr lang="en-US" altLang="zh-CN" sz="2000" kern="100" dirty="0">
                  <a:solidFill>
                    <a:srgbClr val="000000"/>
                  </a:solidFill>
                  <a:latin typeface="Times New Roman Regular" panose="02020603050405020304" charset="0"/>
                  <a:ea typeface="宋体" charset="0"/>
                  <a:cs typeface="Times New Roman Regular" panose="02020603050405020304" charset="0"/>
                </a:rPr>
                <a:t># </a:t>
              </a:r>
              <a:r>
                <a:rPr lang="zh-CN" altLang="en-US" sz="2000" kern="100" dirty="0">
                  <a:solidFill>
                    <a:srgbClr val="000000"/>
                  </a:solidFill>
                  <a:latin typeface="Times New Roman Regular" panose="02020603050405020304" charset="0"/>
                  <a:ea typeface="宋体" charset="0"/>
                  <a:cs typeface="Times New Roman Regular" panose="02020603050405020304" charset="0"/>
                </a:rPr>
                <a:t>设置训练集与测试集</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a:p>
              <a:pPr>
                <a:lnSpc>
                  <a:spcPct val="107000"/>
                </a:lnSpc>
              </a:pP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Xtrain,Xtest,Ytrain,Ytest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train_test_split</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X,Y,test_size</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=0.2, </a:t>
              </a:r>
              <a:r>
                <a:rPr lang="en-US" altLang="zh-CN" sz="2000" kern="100" dirty="0" err="1">
                  <a:solidFill>
                    <a:srgbClr val="000000"/>
                  </a:solidFill>
                  <a:latin typeface="Times New Roman Regular" panose="02020603050405020304" charset="0"/>
                  <a:ea typeface="宋体" charset="0"/>
                  <a:cs typeface="Times New Roman Regular" panose="02020603050405020304" charset="0"/>
                </a:rPr>
                <a:t>random_state</a:t>
              </a:r>
              <a:r>
                <a:rPr lang="en-US" altLang="zh-CN" sz="2000" kern="100" dirty="0">
                  <a:solidFill>
                    <a:srgbClr val="000000"/>
                  </a:solidFill>
                  <a:latin typeface="Times New Roman Regular" panose="02020603050405020304" charset="0"/>
                  <a:ea typeface="宋体" charset="0"/>
                  <a:cs typeface="Times New Roman Regular" panose="02020603050405020304" charset="0"/>
                </a:rPr>
                <a:t>=10)</a:t>
              </a:r>
              <a:endParaRPr lang="en-US" altLang="zh-CN" sz="2000" kern="100" dirty="0">
                <a:solidFill>
                  <a:srgbClr val="000000"/>
                </a:solidFill>
                <a:latin typeface="Times New Roman Regular" panose="02020603050405020304" charset="0"/>
                <a:ea typeface="宋体" charset="0"/>
                <a:cs typeface="Times New Roman Regular" panose="02020603050405020304" charset="0"/>
              </a:endParaRPr>
            </a:p>
          </p:txBody>
        </p:sp>
        <p:sp>
          <p:nvSpPr>
            <p:cNvPr id="12" name="文本框 11"/>
            <p:cNvSpPr txBox="1"/>
            <p:nvPr/>
          </p:nvSpPr>
          <p:spPr>
            <a:xfrm>
              <a:off x="2179868" y="5001265"/>
              <a:ext cx="7546763" cy="603913"/>
            </a:xfrm>
            <a:prstGeom prst="rect">
              <a:avLst/>
            </a:prstGeom>
            <a:noFill/>
          </p:spPr>
          <p:txBody>
            <a:bodyPr wrap="square">
              <a:spAutoFit/>
            </a:bodyPr>
            <a:lstStyle/>
            <a:p>
              <a:r>
                <a:rPr lang="zh-CN" altLang="en-US" sz="2000" kern="0" dirty="0">
                  <a:solidFill>
                    <a:srgbClr val="000000"/>
                  </a:solidFill>
                  <a:latin typeface="Times New Roman Regular" panose="02020603050405020304" charset="0"/>
                  <a:ea typeface="宋体" charset="0"/>
                  <a:cs typeface="Times New Roman Regular" panose="02020603050405020304" charset="0"/>
                </a:rPr>
                <a:t>在①处，使用</a:t>
              </a:r>
              <a:r>
                <a:rPr lang="en-US" altLang="zh-CN" sz="2000" kern="0" dirty="0">
                  <a:solidFill>
                    <a:srgbClr val="000000"/>
                  </a:solidFill>
                  <a:latin typeface="Times New Roman Regular" panose="02020603050405020304" charset="0"/>
                  <a:ea typeface="宋体" charset="0"/>
                  <a:cs typeface="Times New Roman Regular" panose="02020603050405020304" charset="0"/>
                </a:rPr>
                <a:t>fit()</a:t>
              </a:r>
              <a:r>
                <a:rPr lang="zh-CN" altLang="en-US" sz="2000" kern="0" dirty="0">
                  <a:solidFill>
                    <a:srgbClr val="000000"/>
                  </a:solidFill>
                  <a:latin typeface="Times New Roman Regular" panose="02020603050405020304" charset="0"/>
                  <a:ea typeface="宋体" charset="0"/>
                  <a:cs typeface="Times New Roman Regular" panose="02020603050405020304" charset="0"/>
                </a:rPr>
                <a:t>函数求解一个线性回归模型，并返回一个结果对象</a:t>
              </a:r>
              <a:r>
                <a:rPr lang="en-US" altLang="zh-CN" sz="2000" kern="0" dirty="0">
                  <a:solidFill>
                    <a:srgbClr val="000000"/>
                  </a:solidFill>
                  <a:latin typeface="Times New Roman Regular" panose="02020603050405020304" charset="0"/>
                  <a:ea typeface="宋体" charset="0"/>
                  <a:cs typeface="Times New Roman Regular" panose="02020603050405020304" charset="0"/>
                </a:rPr>
                <a:t>reg</a:t>
              </a:r>
              <a:r>
                <a:rPr lang="zh-CN" altLang="en-US" sz="2000" kern="0" dirty="0">
                  <a:solidFill>
                    <a:srgbClr val="000000"/>
                  </a:solidFill>
                  <a:latin typeface="Times New Roman Regular" panose="02020603050405020304" charset="0"/>
                  <a:ea typeface="宋体" charset="0"/>
                  <a:cs typeface="Times New Roman Regular" panose="02020603050405020304" charset="0"/>
                </a:rPr>
                <a:t>。</a:t>
              </a:r>
              <a:endParaRPr lang="zh-CN" altLang="en-US" sz="2000" kern="0" dirty="0">
                <a:solidFill>
                  <a:srgbClr val="000000"/>
                </a:solidFill>
                <a:latin typeface="Times New Roman Regular" panose="02020603050405020304" charset="0"/>
                <a:ea typeface="宋体" charset="0"/>
                <a:cs typeface="Times New Roman Regular" panose="02020603050405020304" charset="0"/>
              </a:endParaRPr>
            </a:p>
            <a:p>
              <a:r>
                <a:rPr lang="zh-CN" altLang="en-US" sz="2000" kern="0" dirty="0">
                  <a:solidFill>
                    <a:srgbClr val="000000"/>
                  </a:solidFill>
                  <a:latin typeface="Times New Roman Regular" panose="02020603050405020304" charset="0"/>
                  <a:ea typeface="宋体" charset="0"/>
                  <a:cs typeface="Times New Roman Regular" panose="02020603050405020304" charset="0"/>
                </a:rPr>
                <a:t>在②处，使用</a:t>
              </a:r>
              <a:r>
                <a:rPr lang="en-US" altLang="zh-CN" sz="2000" kern="0" dirty="0">
                  <a:solidFill>
                    <a:srgbClr val="000000"/>
                  </a:solidFill>
                  <a:latin typeface="Times New Roman Regular" panose="02020603050405020304" charset="0"/>
                  <a:ea typeface="宋体" charset="0"/>
                  <a:cs typeface="Times New Roman Regular" panose="02020603050405020304" charset="0"/>
                </a:rPr>
                <a:t>reg</a:t>
              </a:r>
              <a:r>
                <a:rPr lang="zh-CN" altLang="en-US" sz="2000" kern="0" dirty="0">
                  <a:solidFill>
                    <a:srgbClr val="000000"/>
                  </a:solidFill>
                  <a:latin typeface="Times New Roman Regular" panose="02020603050405020304" charset="0"/>
                  <a:ea typeface="宋体" charset="0"/>
                  <a:cs typeface="Times New Roman Regular" panose="02020603050405020304" charset="0"/>
                </a:rPr>
                <a:t>对象的</a:t>
              </a:r>
              <a:r>
                <a:rPr lang="en-US" altLang="zh-CN" sz="2000" kern="0" dirty="0">
                  <a:solidFill>
                    <a:srgbClr val="000000"/>
                  </a:solidFill>
                  <a:latin typeface="Times New Roman Regular" panose="02020603050405020304" charset="0"/>
                  <a:ea typeface="宋体" charset="0"/>
                  <a:cs typeface="Times New Roman Regular" panose="02020603050405020304" charset="0"/>
                </a:rPr>
                <a:t>predict()</a:t>
              </a:r>
              <a:r>
                <a:rPr lang="zh-CN" altLang="en-US" sz="2000" kern="0" dirty="0">
                  <a:solidFill>
                    <a:srgbClr val="000000"/>
                  </a:solidFill>
                  <a:latin typeface="Times New Roman Regular" panose="02020603050405020304" charset="0"/>
                  <a:ea typeface="宋体" charset="0"/>
                  <a:cs typeface="Times New Roman Regular" panose="02020603050405020304" charset="0"/>
                </a:rPr>
                <a:t>方法对测试集进行估计。</a:t>
              </a:r>
              <a:endParaRPr lang="zh-CN" altLang="en-US" sz="2000" kern="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6614" y="549475"/>
            <a:ext cx="10585176" cy="4670818"/>
            <a:chOff x="2042096" y="1318207"/>
            <a:chExt cx="7922714" cy="3987820"/>
          </a:xfrm>
        </p:grpSpPr>
        <p:sp>
          <p:nvSpPr>
            <p:cNvPr id="7177" name="TextBox 15"/>
            <p:cNvSpPr txBox="1"/>
            <p:nvPr/>
          </p:nvSpPr>
          <p:spPr>
            <a:xfrm>
              <a:off x="2425645" y="4439678"/>
              <a:ext cx="2032470" cy="866349"/>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dirty="0">
                <a:solidFill>
                  <a:schemeClr val="bg1"/>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3901099" cy="393056"/>
            </a:xfrm>
            <a:prstGeom prst="rect">
              <a:avLst/>
            </a:prstGeom>
            <a:noFill/>
          </p:spPr>
          <p:txBody>
            <a:bodyPr wrap="none" rtlCol="0" anchor="t">
              <a:spAutoFit/>
            </a:bodyPr>
            <a:lstStyle/>
            <a:p>
              <a:r>
                <a:rPr lang="zh-CN" altLang="zh-CN" dirty="0">
                  <a:solidFill>
                    <a:srgbClr val="FF0000"/>
                  </a:solidFill>
                  <a:latin typeface="Times New Roman Regular" panose="02020603050405020304" charset="0"/>
                  <a:ea typeface="宋体" charset="0"/>
                  <a:cs typeface="Times New Roman Regular" panose="02020603050405020304" charset="0"/>
                </a:rPr>
                <a:t>（</a:t>
              </a:r>
              <a:r>
                <a:rPr lang="en-US" altLang="zh-CN" dirty="0">
                  <a:solidFill>
                    <a:srgbClr val="FF0000"/>
                  </a:solidFill>
                  <a:latin typeface="Times New Roman Regular" panose="02020603050405020304" charset="0"/>
                  <a:ea typeface="宋体" charset="0"/>
                  <a:cs typeface="Times New Roman Regular" panose="02020603050405020304" charset="0"/>
                </a:rPr>
                <a:t>7</a:t>
              </a:r>
              <a:r>
                <a:rPr lang="zh-CN" altLang="zh-CN" dirty="0">
                  <a:solidFill>
                    <a:srgbClr val="FF0000"/>
                  </a:solidFill>
                  <a:latin typeface="Times New Roman Regular" panose="02020603050405020304" charset="0"/>
                  <a:ea typeface="宋体" charset="0"/>
                  <a:cs typeface="Times New Roman Regular" panose="02020603050405020304" charset="0"/>
                </a:rPr>
                <a:t>）</a:t>
              </a:r>
              <a:r>
                <a:rPr lang="zh-CN" altLang="en-US" dirty="0">
                  <a:solidFill>
                    <a:srgbClr val="FF0000"/>
                  </a:solidFill>
                  <a:latin typeface="Times New Roman Regular" panose="02020603050405020304" charset="0"/>
                  <a:ea typeface="宋体" charset="0"/>
                  <a:cs typeface="Times New Roman Regular" panose="02020603050405020304" charset="0"/>
                </a:rPr>
                <a:t>可视化实际值与模型预测值对比</a:t>
              </a:r>
              <a:endParaRPr lang="zh-CN" altLang="zh-CN"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42096" y="1873018"/>
              <a:ext cx="7922714" cy="3365643"/>
            </a:xfrm>
            <a:prstGeom prst="rect">
              <a:avLst/>
            </a:prstGeom>
            <a:noFill/>
            <a:ln w="9525">
              <a:noFill/>
            </a:ln>
          </p:spPr>
          <p:txBody>
            <a:bodyPr wrap="square" anchor="t" anchorCtr="0">
              <a:spAutoFit/>
            </a:bodyPr>
            <a:lstStyle/>
            <a:p>
              <a:pPr indent="228600" algn="just">
                <a:lnSpc>
                  <a:spcPct val="107000"/>
                </a:lnSpc>
              </a:pPr>
              <a:r>
                <a:rPr lang="en-US" altLang="zh-CN" sz="1800" kern="100" dirty="0">
                  <a:solidFill>
                    <a:srgbClr val="000000"/>
                  </a:solidFill>
                  <a:latin typeface="Times New Roman Regular" panose="02020603050405020304" charset="0"/>
                  <a:ea typeface="宋体" charset="0"/>
                  <a:cs typeface="Times New Roman Regular" panose="02020603050405020304" charset="0"/>
                </a:rPr>
                <a:t># </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绘制前</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n</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条记录</a:t>
              </a:r>
              <a:endParaRPr lang="zh-CN" altLang="en-US"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a:solidFill>
                    <a:srgbClr val="000000"/>
                  </a:solidFill>
                  <a:latin typeface="Times New Roman Regular" panose="02020603050405020304" charset="0"/>
                  <a:ea typeface="宋体" charset="0"/>
                  <a:cs typeface="Times New Roman Regular" panose="02020603050405020304" charset="0"/>
                </a:rPr>
                <a:t>n = 50</a:t>
              </a: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a:solidFill>
                    <a:srgbClr val="000000"/>
                  </a:solidFill>
                  <a:latin typeface="Times New Roman Regular" panose="02020603050405020304" charset="0"/>
                  <a:ea typeface="宋体" charset="0"/>
                  <a:cs typeface="Times New Roman Regular" panose="02020603050405020304" charset="0"/>
                </a:rPr>
                <a:t># </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绘制模型估计值</a:t>
              </a:r>
              <a:endParaRPr lang="zh-CN" altLang="en-US"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plt.plot</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(range(</a:t>
              </a: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len</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yhat</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[:n])),</a:t>
              </a: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yhat</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[:n])</a:t>
              </a: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a:solidFill>
                    <a:srgbClr val="000000"/>
                  </a:solidFill>
                  <a:latin typeface="Times New Roman Regular" panose="02020603050405020304" charset="0"/>
                  <a:ea typeface="宋体" charset="0"/>
                  <a:cs typeface="Times New Roman Regular" panose="02020603050405020304" charset="0"/>
                </a:rPr>
                <a:t># </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绘制模型实际值</a:t>
              </a:r>
              <a:endParaRPr lang="zh-CN" altLang="en-US"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plt.plot</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(range(</a:t>
              </a: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len</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Ytest</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[:n])),</a:t>
              </a: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Ytest</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[:n])</a:t>
              </a: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a:solidFill>
                    <a:srgbClr val="000000"/>
                  </a:solidFill>
                  <a:latin typeface="Times New Roman Regular" panose="02020603050405020304" charset="0"/>
                  <a:ea typeface="宋体" charset="0"/>
                  <a:cs typeface="Times New Roman Regular" panose="02020603050405020304" charset="0"/>
                </a:rPr>
                <a:t># </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图形设置</a:t>
              </a:r>
              <a:endParaRPr lang="zh-CN" altLang="en-US"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plt.xlabel</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个例</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plt.ylabel</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单价</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plt.title</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线性回归预测结果</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800" kern="100" dirty="0" err="1">
                  <a:solidFill>
                    <a:srgbClr val="000000"/>
                  </a:solidFill>
                  <a:latin typeface="Times New Roman Regular" panose="02020603050405020304" charset="0"/>
                  <a:ea typeface="宋体" charset="0"/>
                  <a:cs typeface="Times New Roman Regular" panose="02020603050405020304" charset="0"/>
                </a:rPr>
                <a:t>plt.legend</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预估</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r>
                <a:rPr lang="zh-CN" altLang="en-US" sz="1800" kern="100" dirty="0">
                  <a:solidFill>
                    <a:srgbClr val="000000"/>
                  </a:solidFill>
                  <a:latin typeface="Times New Roman Regular" panose="02020603050405020304" charset="0"/>
                  <a:ea typeface="宋体" charset="0"/>
                  <a:cs typeface="Times New Roman Regular" panose="02020603050405020304" charset="0"/>
                </a:rPr>
                <a:t>实际</a:t>
              </a:r>
              <a:r>
                <a:rPr lang="en-US" altLang="zh-CN" sz="18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18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zh-CN" altLang="zh-CN" sz="1800" kern="100" dirty="0">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94505" y="2925445"/>
            <a:ext cx="2623820" cy="829945"/>
          </a:xfrm>
          <a:prstGeom prst="rect">
            <a:avLst/>
          </a:prstGeom>
          <a:noFill/>
        </p:spPr>
        <p:txBody>
          <a:bodyPr wrap="none" rtlCol="0">
            <a:spAutoFit/>
          </a:bodyPr>
          <a:p>
            <a:r>
              <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模型</a:t>
            </a:r>
            <a:r>
              <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评估</a:t>
            </a:r>
            <a:endPar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02435" y="2956560"/>
            <a:ext cx="1028700" cy="768350"/>
          </a:xfrm>
          <a:prstGeom prst="rect">
            <a:avLst/>
          </a:prstGeom>
          <a:noFill/>
        </p:spPr>
        <p:txBody>
          <a:bodyPr wrap="none" rtlCol="0">
            <a:spAutoFit/>
          </a:bodyPr>
          <a:p>
            <a:r>
              <a:rPr lang="en-US" altLang="zh-CN" sz="4400" b="1" dirty="0" smtClean="0">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rPr>
              <a:t>8.4</a:t>
            </a:r>
            <a:endParaRPr lang="en-US" altLang="zh-CN" sz="4400" b="1" dirty="0" smtClean="0">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94505" y="2925445"/>
            <a:ext cx="3234055" cy="829945"/>
          </a:xfrm>
          <a:prstGeom prst="rect">
            <a:avLst/>
          </a:prstGeom>
          <a:noFill/>
        </p:spPr>
        <p:txBody>
          <a:bodyPr wrap="none" rtlCol="0">
            <a:spAutoFit/>
          </a:bodyPr>
          <a:p>
            <a:r>
              <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数据</a:t>
            </a:r>
            <a:r>
              <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预处理</a:t>
            </a:r>
            <a:endParaRPr lang="zh-CN" altLang="en-US" sz="4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02435" y="2955925"/>
            <a:ext cx="1028700" cy="768350"/>
          </a:xfrm>
          <a:prstGeom prst="rect">
            <a:avLst/>
          </a:prstGeom>
          <a:noFill/>
        </p:spPr>
        <p:txBody>
          <a:bodyPr wrap="none" rtlCol="0">
            <a:spAutoFit/>
          </a:bodyPr>
          <a:p>
            <a:r>
              <a:rPr lang="en-US" altLang="zh-CN" sz="4400" b="1" dirty="0" smtClean="0">
                <a:ln/>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rPr>
              <a:t>8.1</a:t>
            </a:r>
            <a:endParaRPr lang="en-US" altLang="zh-CN" sz="4400" b="1" dirty="0" smtClean="0">
              <a:ln/>
              <a:solidFill>
                <a:schemeClr val="bg1"/>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15"/>
          <p:cNvSpPr txBox="1"/>
          <p:nvPr/>
        </p:nvSpPr>
        <p:spPr>
          <a:xfrm>
            <a:off x="2425645" y="4439678"/>
            <a:ext cx="2032470" cy="1938020"/>
          </a:xfrm>
          <a:prstGeom prst="rect">
            <a:avLst/>
          </a:prstGeom>
          <a:noFill/>
          <a:ln w="9525">
            <a:noFill/>
          </a:ln>
        </p:spPr>
        <p:txBody>
          <a:bodyPr anchor="t" anchorCtr="0">
            <a:spAutoFit/>
          </a:bodyPr>
          <a:lstStyle/>
          <a:p>
            <a:pPr>
              <a:buFont typeface="Wingdings" panose="05000000000000000000" pitchFamily="2" charset="2"/>
              <a:buChar char="Ø"/>
            </a:pPr>
            <a:r>
              <a:rPr lang="en-US" altLang="zh-CN" sz="2000" b="1"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b="1"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b="1" dirty="0">
                <a:solidFill>
                  <a:schemeClr val="bg1"/>
                </a:solidFill>
                <a:latin typeface="Times New Roman Regular" panose="02020603050405020304" charset="0"/>
                <a:ea typeface="宋体" charset="0"/>
                <a:cs typeface="Times New Roman Regular" panose="02020603050405020304" charset="0"/>
              </a:rPr>
              <a:t>TEXT  add here</a:t>
            </a:r>
            <a:endParaRPr lang="en-US" altLang="zh-CN" sz="2000" b="1" dirty="0">
              <a:solidFill>
                <a:schemeClr val="bg1"/>
              </a:solidFill>
              <a:latin typeface="Times New Roman Regular" panose="02020603050405020304" charset="0"/>
              <a:ea typeface="宋体" charset="0"/>
              <a:cs typeface="Times New Roman Regular" panose="02020603050405020304" charset="0"/>
            </a:endParaRPr>
          </a:p>
          <a:p>
            <a:pPr>
              <a:buFont typeface="Wingdings" panose="05000000000000000000" pitchFamily="2" charset="2"/>
              <a:buChar char="Ø"/>
            </a:pPr>
            <a:r>
              <a:rPr lang="en-US" altLang="zh-CN" sz="2000" b="1" dirty="0">
                <a:solidFill>
                  <a:schemeClr val="bg1"/>
                </a:solidFill>
                <a:latin typeface="Times New Roman Regular" panose="02020603050405020304" charset="0"/>
                <a:ea typeface="宋体" charset="0"/>
                <a:cs typeface="Times New Roman Regular" panose="02020603050405020304" charset="0"/>
              </a:rPr>
              <a:t>TEXT  add here</a:t>
            </a:r>
            <a:endParaRPr lang="zh-CN" altLang="en-US" b="1" dirty="0">
              <a:solidFill>
                <a:schemeClr val="bg1"/>
              </a:solidFill>
              <a:latin typeface="Times New Roman Regular" panose="02020603050405020304" charset="0"/>
              <a:ea typeface="宋体" charset="0"/>
              <a:cs typeface="Times New Roman Regular" panose="02020603050405020304" charset="0"/>
            </a:endParaRPr>
          </a:p>
        </p:txBody>
      </p:sp>
      <mc:AlternateContent xmlns:mc="http://schemas.openxmlformats.org/markup-compatibility/2006">
        <mc:Choice xmlns:a14="http://schemas.microsoft.com/office/drawing/2010/main" Requires="a14">
          <p:sp>
            <p:nvSpPr>
              <p:cNvPr id="2" name="TextBox 17"/>
              <p:cNvSpPr txBox="1"/>
              <p:nvPr/>
            </p:nvSpPr>
            <p:spPr>
              <a:xfrm>
                <a:off x="622598" y="693490"/>
                <a:ext cx="10585176" cy="988000"/>
              </a:xfrm>
              <a:prstGeom prst="rect">
                <a:avLst/>
              </a:prstGeom>
              <a:noFill/>
              <a:ln w="9525">
                <a:noFill/>
              </a:ln>
            </p:spPr>
            <p:txBody>
              <a:bodyPr wrap="square" anchor="t" anchorCtr="0">
                <a:spAutoFit/>
              </a:bodyPr>
              <a:lstStyle/>
              <a:p>
                <a:pPr indent="266700" algn="just">
                  <a:lnSpc>
                    <a:spcPct val="107000"/>
                  </a:lnSpc>
                </a:pPr>
                <a:r>
                  <a:rPr lang="en-US" altLang="zh-CN" sz="2800" kern="100" dirty="0">
                    <a:latin typeface="Times New Roman Regular" panose="02020603050405020304" charset="0"/>
                    <a:ea typeface="宋体" charset="0"/>
                    <a:cs typeface="Times New Roman Regular" panose="02020603050405020304" charset="0"/>
                  </a:rPr>
                  <a:t>【</a:t>
                </a:r>
                <a:r>
                  <a:rPr lang="zh-CN" altLang="en-US" sz="2800" kern="100" dirty="0">
                    <a:latin typeface="Times New Roman Regular" panose="02020603050405020304" charset="0"/>
                    <a:ea typeface="宋体" charset="0"/>
                    <a:cs typeface="Times New Roman Regular" panose="02020603050405020304" charset="0"/>
                  </a:rPr>
                  <a:t>自学</a:t>
                </a:r>
                <a:r>
                  <a:rPr lang="en-US" altLang="zh-CN" sz="2800" kern="100" dirty="0">
                    <a:latin typeface="Times New Roman Regular" panose="02020603050405020304" charset="0"/>
                    <a:ea typeface="宋体" charset="0"/>
                    <a:cs typeface="Times New Roman Regular" panose="02020603050405020304" charset="0"/>
                  </a:rPr>
                  <a:t>】</a:t>
                </a:r>
                <a:r>
                  <a:rPr lang="zh-CN" altLang="zh-CN" sz="2800" kern="100" dirty="0">
                    <a:latin typeface="Times New Roman Regular" panose="02020603050405020304" charset="0"/>
                    <a:ea typeface="宋体" charset="0"/>
                    <a:cs typeface="Times New Roman Regular" panose="02020603050405020304" charset="0"/>
                  </a:rPr>
                  <a:t>多元回归中度量模型拟合好坏程度</a:t>
                </a:r>
                <a:r>
                  <a:rPr lang="zh-CN" altLang="en-US" sz="2800" kern="100" dirty="0">
                    <a:latin typeface="Times New Roman Regular" panose="02020603050405020304" charset="0"/>
                    <a:ea typeface="宋体" charset="0"/>
                    <a:cs typeface="Times New Roman Regular" panose="02020603050405020304" charset="0"/>
                  </a:rPr>
                  <a:t>，常用</a:t>
                </a:r>
                <a14:m>
                  <m:oMath xmlns:m="http://schemas.openxmlformats.org/officeDocument/2006/math">
                    <m:sSup>
                      <m:sSupPr>
                        <m:ctrlPr>
                          <a:rPr lang="zh-CN" altLang="zh-CN" sz="2800" i="1" kern="100">
                            <a:latin typeface="DejaVu Math TeX Gyre" panose="02000503000000000000" charset="0"/>
                            <a:ea typeface="宋体" charset="0"/>
                            <a:cs typeface="DejaVu Math TeX Gyre" panose="02000503000000000000" charset="0"/>
                          </a:rPr>
                        </m:ctrlPr>
                      </m:sSupPr>
                      <m:e>
                        <m:r>
                          <a:rPr lang="en-US" altLang="zh-CN" sz="2800" i="1" kern="100">
                            <a:latin typeface="DejaVu Math TeX Gyre" panose="02000503000000000000" charset="0"/>
                            <a:ea typeface="宋体" charset="0"/>
                            <a:cs typeface="DejaVu Math TeX Gyre" panose="02000503000000000000" charset="0"/>
                          </a:rPr>
                          <m:t>𝑅</m:t>
                        </m:r>
                      </m:e>
                      <m:sup>
                        <m:r>
                          <a:rPr lang="en-US" altLang="zh-CN" sz="2800" kern="100">
                            <a:latin typeface="DejaVu Math TeX Gyre" panose="02000503000000000000" charset="0"/>
                            <a:ea typeface="宋体" charset="0"/>
                            <a:cs typeface="DejaVu Math TeX Gyre" panose="02000503000000000000" charset="0"/>
                          </a:rPr>
                          <m:t>2</m:t>
                        </m:r>
                      </m:sup>
                    </m:sSup>
                  </m:oMath>
                </a14:m>
                <a:r>
                  <a:rPr lang="zh-CN" altLang="en-US" sz="2800" kern="100" dirty="0">
                    <a:latin typeface="Times New Roman Regular" panose="02020603050405020304" charset="0"/>
                    <a:ea typeface="宋体" charset="0"/>
                    <a:cs typeface="Times New Roman Regular" panose="02020603050405020304" charset="0"/>
                  </a:rPr>
                  <a:t>来表示，请同学们自行学习相关原理。</a:t>
                </a:r>
                <a:endParaRPr lang="zh-CN" altLang="zh-CN" sz="2800" kern="100" dirty="0">
                  <a:latin typeface="Times New Roman Regular" panose="02020603050405020304" charset="0"/>
                  <a:ea typeface="宋体" charset="0"/>
                  <a:cs typeface="Times New Roman Regular" panose="02020603050405020304" charset="0"/>
                </a:endParaRPr>
              </a:p>
            </p:txBody>
          </p:sp>
        </mc:Choice>
        <mc:Fallback>
          <p:sp>
            <p:nvSpPr>
              <p:cNvPr id="2" name="TextBox 17"/>
              <p:cNvSpPr txBox="1">
                <a:spLocks noRot="1" noChangeAspect="1" noMove="1" noResize="1" noEditPoints="1" noAdjustHandles="1" noChangeArrowheads="1" noChangeShapeType="1" noTextEdit="1"/>
              </p:cNvSpPr>
              <p:nvPr/>
            </p:nvSpPr>
            <p:spPr>
              <a:xfrm>
                <a:off x="622598" y="693490"/>
                <a:ext cx="10585176" cy="988000"/>
              </a:xfrm>
              <a:prstGeom prst="rect">
                <a:avLst/>
              </a:prstGeom>
              <a:blipFill rotWithShape="1">
                <a:blip r:embed="rId1"/>
                <a:stretch>
                  <a:fillRect l="-3" t="-7" b="-1606"/>
                </a:stretch>
              </a:blipFill>
              <a:ln w="9525">
                <a:noFill/>
              </a:ln>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936" y="405459"/>
            <a:ext cx="10751870" cy="5928720"/>
            <a:chOff x="2025308" y="1318207"/>
            <a:chExt cx="7959230" cy="5018642"/>
          </a:xfrm>
        </p:grpSpPr>
        <p:sp>
          <p:nvSpPr>
            <p:cNvPr id="2" name="TextBox 17"/>
            <p:cNvSpPr txBox="1"/>
            <p:nvPr/>
          </p:nvSpPr>
          <p:spPr>
            <a:xfrm>
              <a:off x="2061824" y="1816181"/>
              <a:ext cx="7922714" cy="383256"/>
            </a:xfrm>
            <a:prstGeom prst="rect">
              <a:avLst/>
            </a:prstGeom>
            <a:noFill/>
            <a:ln w="9525">
              <a:noFill/>
            </a:ln>
          </p:spPr>
          <p:txBody>
            <a:bodyPr wrap="square" anchor="t" anchorCtr="0">
              <a:spAutoFit/>
            </a:bodyPr>
            <a:lstStyle/>
            <a:p>
              <a:pPr indent="266700" algn="just">
                <a:lnSpc>
                  <a:spcPct val="107000"/>
                </a:lnSpc>
              </a:pPr>
              <a:r>
                <a:rPr lang="zh-CN" altLang="en-US" sz="2200" kern="0" dirty="0">
                  <a:solidFill>
                    <a:srgbClr val="000000"/>
                  </a:solidFill>
                  <a:latin typeface="Times New Roman Regular" panose="02020603050405020304" charset="0"/>
                  <a:ea typeface="宋体" charset="0"/>
                  <a:cs typeface="Times New Roman Regular" panose="02020603050405020304" charset="0"/>
                </a:rPr>
                <a:t>以上判定方法在</a:t>
              </a:r>
              <a:r>
                <a:rPr lang="en-US" altLang="zh-CN" sz="2200" kern="0" dirty="0">
                  <a:solidFill>
                    <a:srgbClr val="000000"/>
                  </a:solidFill>
                  <a:latin typeface="Times New Roman Regular" panose="02020603050405020304" charset="0"/>
                  <a:ea typeface="宋体" charset="0"/>
                  <a:cs typeface="Times New Roman Regular" panose="02020603050405020304" charset="0"/>
                </a:rPr>
                <a:t>Python</a:t>
              </a:r>
              <a:r>
                <a:rPr lang="zh-CN" altLang="en-US" sz="2200" kern="0" dirty="0">
                  <a:solidFill>
                    <a:srgbClr val="000000"/>
                  </a:solidFill>
                  <a:latin typeface="Times New Roman Regular" panose="02020603050405020304" charset="0"/>
                  <a:ea typeface="宋体" charset="0"/>
                  <a:cs typeface="Times New Roman Regular" panose="02020603050405020304" charset="0"/>
                </a:rPr>
                <a:t>中的实现主要借助其中的</a:t>
              </a:r>
              <a:r>
                <a:rPr lang="en-US" altLang="zh-CN" sz="2200" kern="0" dirty="0" err="1">
                  <a:solidFill>
                    <a:srgbClr val="000000"/>
                  </a:solidFill>
                  <a:latin typeface="Times New Roman Regular" panose="02020603050405020304" charset="0"/>
                  <a:ea typeface="宋体" charset="0"/>
                  <a:cs typeface="Times New Roman Regular" panose="02020603050405020304" charset="0"/>
                </a:rPr>
                <a:t>sklearn.metrics</a:t>
              </a:r>
              <a:r>
                <a:rPr lang="zh-CN" altLang="en-US" sz="2200" kern="0" dirty="0">
                  <a:solidFill>
                    <a:srgbClr val="000000"/>
                  </a:solidFill>
                  <a:latin typeface="Times New Roman Regular" panose="02020603050405020304" charset="0"/>
                  <a:ea typeface="宋体" charset="0"/>
                  <a:cs typeface="Times New Roman Regular" panose="02020603050405020304" charset="0"/>
                </a:rPr>
                <a:t>库实现，如下：</a:t>
              </a:r>
              <a:endParaRPr lang="zh-CN" altLang="zh-CN" sz="2200" kern="100" dirty="0">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7"/>
              <a:ext cx="1037910" cy="389706"/>
            </a:xfrm>
            <a:prstGeom prst="rect">
              <a:avLst/>
            </a:prstGeom>
            <a:noFill/>
          </p:spPr>
          <p:txBody>
            <a:bodyPr wrap="none" rtlCol="0" anchor="t">
              <a:spAutoFit/>
            </a:bodyPr>
            <a:lstStyle/>
            <a:p>
              <a:r>
                <a:rPr lang="zh-CN" altLang="en-US" dirty="0">
                  <a:solidFill>
                    <a:srgbClr val="FF0000"/>
                  </a:solidFill>
                  <a:latin typeface="Times New Roman Regular" panose="02020603050405020304" charset="0"/>
                  <a:ea typeface="宋体" charset="0"/>
                </a:rPr>
                <a:t>代码实现</a:t>
              </a:r>
              <a:endParaRPr lang="zh-CN" altLang="en-US" dirty="0">
                <a:solidFill>
                  <a:srgbClr val="FF0000"/>
                </a:solidFill>
                <a:latin typeface="Times New Roman Regular" panose="02020603050405020304" charset="0"/>
                <a:ea typeface="宋体" charset="0"/>
              </a:endParaRPr>
            </a:p>
          </p:txBody>
        </p:sp>
        <p:sp>
          <p:nvSpPr>
            <p:cNvPr id="10" name="TextBox 17"/>
            <p:cNvSpPr txBox="1"/>
            <p:nvPr/>
          </p:nvSpPr>
          <p:spPr>
            <a:xfrm>
              <a:off x="2025308" y="2476342"/>
              <a:ext cx="7922714" cy="3860507"/>
            </a:xfrm>
            <a:prstGeom prst="rect">
              <a:avLst/>
            </a:prstGeom>
            <a:noFill/>
            <a:ln w="9525">
              <a:noFill/>
            </a:ln>
          </p:spPr>
          <p:txBody>
            <a:bodyPr wrap="square" anchor="t" anchorCtr="0">
              <a:spAutoFit/>
            </a:bodyPr>
            <a:lstStyle/>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 </a:t>
              </a:r>
              <a:r>
                <a:rPr lang="zh-CN" altLang="en-US" sz="1600" kern="100" dirty="0">
                  <a:solidFill>
                    <a:srgbClr val="000000"/>
                  </a:solidFill>
                  <a:latin typeface="Times New Roman Regular" panose="02020603050405020304" charset="0"/>
                  <a:ea typeface="宋体" charset="0"/>
                  <a:cs typeface="Times New Roman Regular" panose="02020603050405020304" charset="0"/>
                </a:rPr>
                <a:t>用于检验模型效果</a:t>
              </a:r>
              <a:endParaRPr lang="zh-CN" altLang="en-US"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from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sklearn.metrics</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import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mean_squared_error</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MSE</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from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sklearn.metrics</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import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mean_absolute_error</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MAE</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from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sklearn.metrics</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import r2_score  # R2</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mse</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mean_squared_error</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Ytest</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yhat</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MSE</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mae</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mean_absolute_error</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Ytest</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yhat</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MAE</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r2 = r2_score(</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Ytest</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yhat</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R2</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 </a:t>
              </a:r>
              <a:r>
                <a:rPr lang="zh-CN" altLang="en-US" sz="1600" kern="100" dirty="0">
                  <a:solidFill>
                    <a:srgbClr val="000000"/>
                  </a:solidFill>
                  <a:latin typeface="Times New Roman Regular" panose="02020603050405020304" charset="0"/>
                  <a:ea typeface="宋体" charset="0"/>
                  <a:cs typeface="Times New Roman Regular" panose="02020603050405020304" charset="0"/>
                </a:rPr>
                <a:t>调整</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R2</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n =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Xtest.shape</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[0]</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k = </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Xtest.shape</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[1]</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adj_r2 = 1-(1-r2)*((n-1)/(n-k-1))</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print('MSE : ' + str(</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mse</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print('MAE : ' + str(</a:t>
              </a:r>
              <a:r>
                <a:rPr lang="en-US" altLang="zh-CN" sz="1600" kern="100" dirty="0" err="1">
                  <a:solidFill>
                    <a:srgbClr val="000000"/>
                  </a:solidFill>
                  <a:latin typeface="Times New Roman Regular" panose="02020603050405020304" charset="0"/>
                  <a:ea typeface="宋体" charset="0"/>
                  <a:cs typeface="Times New Roman Regular" panose="02020603050405020304" charset="0"/>
                </a:rPr>
                <a:t>mae</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print('R2 : ' + str(r2))</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sz="1600" kern="100" dirty="0">
                  <a:solidFill>
                    <a:srgbClr val="000000"/>
                  </a:solidFill>
                  <a:latin typeface="Times New Roman Regular" panose="02020603050405020304" charset="0"/>
                  <a:ea typeface="宋体" charset="0"/>
                  <a:cs typeface="Times New Roman Regular" panose="02020603050405020304" charset="0"/>
                </a:rPr>
                <a:t>print('</a:t>
              </a:r>
              <a:r>
                <a:rPr lang="zh-CN" altLang="en-US" sz="1600" kern="100" dirty="0">
                  <a:solidFill>
                    <a:srgbClr val="000000"/>
                  </a:solidFill>
                  <a:latin typeface="Times New Roman Regular" panose="02020603050405020304" charset="0"/>
                  <a:ea typeface="宋体" charset="0"/>
                  <a:cs typeface="Times New Roman Regular" panose="02020603050405020304" charset="0"/>
                </a:rPr>
                <a:t>调整</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R2 </a:t>
              </a:r>
              <a:r>
                <a:rPr lang="zh-CN" altLang="en-US" sz="1600" kern="100" dirty="0">
                  <a:solidFill>
                    <a:srgbClr val="000000"/>
                  </a:solidFill>
                  <a:latin typeface="Times New Roman Regular" panose="02020603050405020304" charset="0"/>
                  <a:ea typeface="宋体" charset="0"/>
                  <a:cs typeface="Times New Roman Regular" panose="02020603050405020304" charset="0"/>
                </a:rPr>
                <a:t>：</a:t>
              </a:r>
              <a:r>
                <a:rPr lang="en-US" altLang="zh-CN" sz="1600" kern="100" dirty="0">
                  <a:solidFill>
                    <a:srgbClr val="000000"/>
                  </a:solidFill>
                  <a:latin typeface="Times New Roman Regular" panose="02020603050405020304" charset="0"/>
                  <a:ea typeface="宋体" charset="0"/>
                  <a:cs typeface="Times New Roman Regular" panose="02020603050405020304" charset="0"/>
                </a:rPr>
                <a:t>' + str(adj_r2))</a:t>
              </a:r>
              <a:endParaRPr lang="en-US" altLang="zh-CN" sz="1600"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10630" y="621482"/>
            <a:ext cx="10585176" cy="4850301"/>
            <a:chOff x="2061824" y="1318206"/>
            <a:chExt cx="7922714" cy="3221736"/>
          </a:xfrm>
        </p:grpSpPr>
        <p:sp>
          <p:nvSpPr>
            <p:cNvPr id="2" name="TextBox 17"/>
            <p:cNvSpPr txBox="1"/>
            <p:nvPr/>
          </p:nvSpPr>
          <p:spPr>
            <a:xfrm>
              <a:off x="2061824" y="1816181"/>
              <a:ext cx="7922714" cy="323090"/>
            </a:xfrm>
            <a:prstGeom prst="rect">
              <a:avLst/>
            </a:prstGeom>
            <a:noFill/>
            <a:ln w="9525">
              <a:noFill/>
            </a:ln>
          </p:spPr>
          <p:txBody>
            <a:bodyPr wrap="square" anchor="t" anchorCtr="0">
              <a:spAutoFit/>
            </a:bodyPr>
            <a:lstStyle/>
            <a:p>
              <a:pPr indent="266700" algn="just">
                <a:lnSpc>
                  <a:spcPct val="107000"/>
                </a:lnSpc>
              </a:pPr>
              <a:r>
                <a:rPr lang="zh-CN" altLang="en-US" kern="100" dirty="0">
                  <a:latin typeface="Times New Roman Regular" panose="02020603050405020304" charset="0"/>
                  <a:ea typeface="宋体" charset="0"/>
                  <a:cs typeface="Times New Roman Regular" panose="02020603050405020304" charset="0"/>
                </a:rPr>
                <a:t>使用学习通上上传的数据集</a:t>
              </a:r>
              <a:r>
                <a:rPr lang="en-US" altLang="zh-CN" kern="100" dirty="0">
                  <a:latin typeface="Times New Roman Regular" panose="02020603050405020304" charset="0"/>
                  <a:ea typeface="宋体" charset="0"/>
                  <a:cs typeface="Times New Roman Regular" panose="02020603050405020304" charset="0"/>
                </a:rPr>
                <a:t>data</a:t>
              </a:r>
              <a:r>
                <a:rPr lang="zh-CN" altLang="en-US" kern="100" dirty="0">
                  <a:latin typeface="Times New Roman Regular" panose="02020603050405020304" charset="0"/>
                  <a:ea typeface="宋体" charset="0"/>
                  <a:cs typeface="Times New Roman Regular" panose="02020603050405020304" charset="0"/>
                </a:rPr>
                <a:t>（文件类型为</a:t>
              </a:r>
              <a:r>
                <a:rPr lang="en-US" altLang="zh-CN" kern="100" dirty="0">
                  <a:latin typeface="Times New Roman Regular" panose="02020603050405020304" charset="0"/>
                  <a:ea typeface="宋体" charset="0"/>
                  <a:cs typeface="Times New Roman Regular" panose="02020603050405020304" charset="0"/>
                </a:rPr>
                <a:t>xlsx</a:t>
              </a:r>
              <a:r>
                <a:rPr lang="zh-CN" altLang="en-US" kern="100" dirty="0">
                  <a:latin typeface="Times New Roman Regular" panose="02020603050405020304" charset="0"/>
                  <a:ea typeface="宋体" charset="0"/>
                  <a:cs typeface="Times New Roman Regular" panose="02020603050405020304" charset="0"/>
                </a:rPr>
                <a:t>）</a:t>
              </a:r>
              <a:endParaRPr lang="zh-CN" altLang="zh-CN" kern="100" dirty="0">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6"/>
              <a:ext cx="2549686" cy="346710"/>
            </a:xfrm>
            <a:prstGeom prst="rect">
              <a:avLst/>
            </a:prstGeom>
            <a:noFill/>
          </p:spPr>
          <p:txBody>
            <a:bodyPr wrap="squar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1</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数据准备</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8" name="文本框 7"/>
            <p:cNvSpPr txBox="1"/>
            <p:nvPr/>
          </p:nvSpPr>
          <p:spPr>
            <a:xfrm>
              <a:off x="2061825" y="2840275"/>
              <a:ext cx="4714241" cy="346710"/>
            </a:xfrm>
            <a:prstGeom prst="rect">
              <a:avLst/>
            </a:prstGeom>
            <a:noFill/>
          </p:spPr>
          <p:txBody>
            <a:bodyPr wrap="squar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2</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创建预处理脚本并导包</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2061824" y="3429794"/>
              <a:ext cx="7922714" cy="1110148"/>
            </a:xfrm>
            <a:prstGeom prst="rect">
              <a:avLst/>
            </a:prstGeom>
            <a:noFill/>
            <a:ln w="9525">
              <a:noFill/>
            </a:ln>
          </p:spPr>
          <p:txBody>
            <a:bodyPr wrap="square" anchor="t" anchorCtr="0">
              <a:spAutoFit/>
            </a:bodyPr>
            <a:lstStyle/>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os</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endParaRPr lang="zh-CN" altLang="zh-CN" kern="100" dirty="0">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re </a:t>
              </a:r>
              <a:endParaRPr lang="zh-CN" altLang="zh-CN" kern="100" dirty="0">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pandas as pd</a:t>
              </a:r>
              <a:endParaRPr lang="zh-CN" altLang="zh-CN" kern="100" dirty="0">
                <a:latin typeface="Times New Roman Regular" panose="02020603050405020304" charset="0"/>
                <a:ea typeface="宋体" charset="0"/>
                <a:cs typeface="Times New Roman Regular" panose="02020603050405020304" charset="0"/>
              </a:endParaRPr>
            </a:p>
            <a:p>
              <a:pPr indent="228600" algn="just">
                <a:lnSpc>
                  <a:spcPct val="107000"/>
                </a:lnSpc>
              </a:pPr>
              <a:r>
                <a:rPr lang="en-US" altLang="zh-CN" kern="100" dirty="0">
                  <a:solidFill>
                    <a:srgbClr val="000000"/>
                  </a:solidFill>
                  <a:latin typeface="Times New Roman Regular" panose="02020603050405020304" charset="0"/>
                  <a:ea typeface="宋体" charset="0"/>
                  <a:cs typeface="Times New Roman Regular" panose="02020603050405020304" charset="0"/>
                </a:rPr>
                <a:t>import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numpy</a:t>
              </a:r>
              <a:r>
                <a:rPr lang="en-US" altLang="zh-CN" kern="100" dirty="0">
                  <a:solidFill>
                    <a:srgbClr val="000000"/>
                  </a:solidFill>
                  <a:latin typeface="Times New Roman Regular" panose="02020603050405020304" charset="0"/>
                  <a:ea typeface="宋体" charset="0"/>
                  <a:cs typeface="Times New Roman Regular" panose="02020603050405020304" charset="0"/>
                </a:rPr>
                <a:t> as np</a:t>
              </a:r>
              <a:endParaRPr lang="zh-CN" altLang="zh-CN" kern="100" dirty="0">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6614" y="549474"/>
            <a:ext cx="10801200" cy="4612810"/>
            <a:chOff x="1812501" y="1320436"/>
            <a:chExt cx="8565411" cy="3723563"/>
          </a:xfrm>
        </p:grpSpPr>
        <p:sp>
          <p:nvSpPr>
            <p:cNvPr id="8" name="文本框 7"/>
            <p:cNvSpPr txBox="1"/>
            <p:nvPr/>
          </p:nvSpPr>
          <p:spPr>
            <a:xfrm>
              <a:off x="2003190" y="1320436"/>
              <a:ext cx="1884316" cy="421346"/>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3</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data</a:t>
              </a:r>
              <a:r>
                <a:rPr lang="zh-CN" altLang="en-US" sz="2800" dirty="0">
                  <a:solidFill>
                    <a:srgbClr val="FF0000"/>
                  </a:solidFill>
                  <a:latin typeface="Times New Roman Regular" panose="02020603050405020304" charset="0"/>
                  <a:ea typeface="宋体" charset="0"/>
                  <a:cs typeface="Times New Roman Regular" panose="02020603050405020304" charset="0"/>
                </a:rPr>
                <a:t>文件</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sp>
          <p:nvSpPr>
            <p:cNvPr id="10" name="TextBox 17"/>
            <p:cNvSpPr txBox="1"/>
            <p:nvPr/>
          </p:nvSpPr>
          <p:spPr>
            <a:xfrm>
              <a:off x="1812501" y="1988986"/>
              <a:ext cx="8565411" cy="3055013"/>
            </a:xfrm>
            <a:prstGeom prst="rect">
              <a:avLst/>
            </a:prstGeom>
            <a:noFill/>
            <a:ln w="9525">
              <a:noFill/>
            </a:ln>
          </p:spPr>
          <p:txBody>
            <a:bodyPr wrap="square" anchor="t" anchorCtr="0">
              <a:spAutoFit/>
            </a:bodyPr>
            <a:lstStyle/>
            <a:p>
              <a:pPr indent="228600" algn="just"/>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查看</a:t>
              </a: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r>
                <a:rPr lang="zh-CN" altLang="en-US" kern="100" dirty="0">
                  <a:solidFill>
                    <a:srgbClr val="000000"/>
                  </a:solidFill>
                  <a:latin typeface="Times New Roman Regular" panose="02020603050405020304" charset="0"/>
                  <a:ea typeface="宋体" charset="0"/>
                  <a:cs typeface="Times New Roman Regular" panose="02020603050405020304" charset="0"/>
                </a:rPr>
                <a:t>目录下所有文件</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r>
                <a:rPr lang="en-US" altLang="zh-CN" kern="100" dirty="0" err="1">
                  <a:solidFill>
                    <a:srgbClr val="000000"/>
                  </a:solidFill>
                  <a:latin typeface="Times New Roman Regular" panose="02020603050405020304" charset="0"/>
                  <a:ea typeface="宋体" charset="0"/>
                  <a:cs typeface="Times New Roman Regular" panose="02020603050405020304" charset="0"/>
                </a:rPr>
                <a:t>input_dir</a:t>
              </a:r>
              <a:r>
                <a:rPr lang="en-US" altLang="zh-CN" kern="100" dirty="0">
                  <a:solidFill>
                    <a:srgbClr val="000000"/>
                  </a:solidFill>
                  <a:latin typeface="Times New Roman Regular" panose="02020603050405020304" charset="0"/>
                  <a:ea typeface="宋体" charset="0"/>
                  <a:cs typeface="Times New Roman Regular" panose="02020603050405020304" charset="0"/>
                </a:rPr>
                <a:t>='./data/'</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r>
                <a:rPr lang="en-US" altLang="zh-CN" kern="100" dirty="0">
                  <a:solidFill>
                    <a:srgbClr val="000000"/>
                  </a:solidFill>
                  <a:latin typeface="Times New Roman Regular" panose="02020603050405020304" charset="0"/>
                  <a:ea typeface="宋体" charset="0"/>
                  <a:cs typeface="Times New Roman Regular" panose="02020603050405020304" charset="0"/>
                </a:rPr>
                <a:t>files = </a:t>
              </a:r>
              <a:r>
                <a:rPr lang="en-US" altLang="zh-CN" kern="100" dirty="0" err="1">
                  <a:solidFill>
                    <a:srgbClr val="000000"/>
                  </a:solidFill>
                  <a:latin typeface="Times New Roman Regular" panose="02020603050405020304" charset="0"/>
                  <a:ea typeface="宋体" charset="0"/>
                  <a:cs typeface="Times New Roman Regular" panose="02020603050405020304" charset="0"/>
                </a:rPr>
                <a:t>os.listdir</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input_dir</a:t>
              </a:r>
              <a:r>
                <a:rPr lang="en-US" altLang="zh-CN" kern="100" dirty="0">
                  <a:solidFill>
                    <a:srgbClr val="000000"/>
                  </a:solidFill>
                  <a:latin typeface="Times New Roman Regular" panose="02020603050405020304" charset="0"/>
                  <a:ea typeface="宋体" charset="0"/>
                  <a:cs typeface="Times New Roman Regular" panose="02020603050405020304" charset="0"/>
                </a:rPr>
                <a:t>)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创建列表保存读取的</a:t>
              </a:r>
              <a:r>
                <a:rPr lang="en-US" altLang="zh-CN" kern="100" dirty="0">
                  <a:solidFill>
                    <a:srgbClr val="000000"/>
                  </a:solidFill>
                  <a:latin typeface="Times New Roman Regular" panose="02020603050405020304" charset="0"/>
                  <a:ea typeface="宋体" charset="0"/>
                  <a:cs typeface="Times New Roman Regular" panose="02020603050405020304" charset="0"/>
                </a:rPr>
                <a:t>xlsx</a:t>
              </a:r>
              <a:r>
                <a:rPr lang="zh-CN" altLang="en-US" kern="100" dirty="0">
                  <a:solidFill>
                    <a:srgbClr val="000000"/>
                  </a:solidFill>
                  <a:latin typeface="Times New Roman Regular" panose="02020603050405020304" charset="0"/>
                  <a:ea typeface="宋体" charset="0"/>
                  <a:cs typeface="Times New Roman Regular" panose="02020603050405020304" charset="0"/>
                </a:rPr>
                <a:t>文件</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r>
                <a:rPr lang="en-US" altLang="zh-CN" kern="100" dirty="0" err="1">
                  <a:solidFill>
                    <a:srgbClr val="000000"/>
                  </a:solidFill>
                  <a:latin typeface="Times New Roman Regular" panose="02020603050405020304" charset="0"/>
                  <a:ea typeface="宋体" charset="0"/>
                  <a:cs typeface="Times New Roman Regular" panose="02020603050405020304" charset="0"/>
                </a:rPr>
                <a:t>data_list</a:t>
              </a:r>
              <a:r>
                <a:rPr lang="en-US" altLang="zh-CN" kern="100" dirty="0">
                  <a:solidFill>
                    <a:srgbClr val="000000"/>
                  </a:solidFill>
                  <a:latin typeface="Times New Roman Regular" panose="02020603050405020304" charset="0"/>
                  <a:ea typeface="宋体" charset="0"/>
                  <a:cs typeface="Times New Roman Regular" panose="02020603050405020304" charset="0"/>
                </a:rPr>
                <a:t> = []</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zh-CN" altLang="en-US" kern="100" dirty="0">
                  <a:solidFill>
                    <a:srgbClr val="000000"/>
                  </a:solidFill>
                  <a:latin typeface="Times New Roman Regular" panose="02020603050405020304" charset="0"/>
                  <a:ea typeface="宋体" charset="0"/>
                  <a:cs typeface="Times New Roman Regular" panose="02020603050405020304" charset="0"/>
                </a:rPr>
                <a:t>读取</a:t>
              </a:r>
              <a:r>
                <a:rPr lang="en-US" altLang="zh-CN" kern="100" dirty="0">
                  <a:solidFill>
                    <a:srgbClr val="000000"/>
                  </a:solidFill>
                  <a:latin typeface="Times New Roman Regular" panose="02020603050405020304" charset="0"/>
                  <a:ea typeface="宋体" charset="0"/>
                  <a:cs typeface="Times New Roman Regular" panose="02020603050405020304" charset="0"/>
                </a:rPr>
                <a:t>excel</a:t>
              </a:r>
              <a:r>
                <a:rPr lang="zh-CN" altLang="en-US" kern="100" dirty="0">
                  <a:solidFill>
                    <a:srgbClr val="000000"/>
                  </a:solidFill>
                  <a:latin typeface="Times New Roman Regular" panose="02020603050405020304" charset="0"/>
                  <a:ea typeface="宋体" charset="0"/>
                  <a:cs typeface="Times New Roman Regular" panose="02020603050405020304" charset="0"/>
                </a:rPr>
                <a:t>文件</a:t>
              </a:r>
              <a:endParaRPr lang="zh-CN" altLang="en-US" kern="100" dirty="0">
                <a:solidFill>
                  <a:srgbClr val="000000"/>
                </a:solidFill>
                <a:latin typeface="Times New Roman Regular" panose="02020603050405020304" charset="0"/>
                <a:ea typeface="宋体" charset="0"/>
                <a:cs typeface="Times New Roman Regular" panose="02020603050405020304" charset="0"/>
              </a:endParaRPr>
            </a:p>
            <a:p>
              <a:pPr indent="228600" algn="just"/>
              <a:r>
                <a:rPr lang="en-US" altLang="zh-CN" kern="100" dirty="0">
                  <a:solidFill>
                    <a:srgbClr val="000000"/>
                  </a:solidFill>
                  <a:latin typeface="Times New Roman Regular" panose="02020603050405020304" charset="0"/>
                  <a:ea typeface="宋体" charset="0"/>
                  <a:cs typeface="Times New Roman Regular" panose="02020603050405020304" charset="0"/>
                </a:rPr>
                <a:t>for file in files:</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a:p>
              <a:pPr indent="228600" algn="just"/>
              <a:r>
                <a:rPr lang="en-US" altLang="zh-CN" kern="100" dirty="0">
                  <a:solidFill>
                    <a:srgbClr val="000000"/>
                  </a:solidFill>
                  <a:latin typeface="Times New Roman Regular" panose="02020603050405020304" charset="0"/>
                  <a:ea typeface="宋体" charset="0"/>
                  <a:cs typeface="Times New Roman Regular" panose="02020603050405020304" charset="0"/>
                </a:rPr>
                <a:t>    </a:t>
              </a:r>
              <a:r>
                <a:rPr lang="en-US" altLang="zh-CN" kern="100" dirty="0" err="1">
                  <a:solidFill>
                    <a:srgbClr val="000000"/>
                  </a:solidFill>
                  <a:latin typeface="Times New Roman Regular" panose="02020603050405020304" charset="0"/>
                  <a:ea typeface="宋体" charset="0"/>
                  <a:cs typeface="Times New Roman Regular" panose="02020603050405020304" charset="0"/>
                </a:rPr>
                <a:t>data_list.append</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pd.read_excel</a:t>
              </a:r>
              <a:r>
                <a:rPr lang="en-US" altLang="zh-CN" kern="100" dirty="0">
                  <a:solidFill>
                    <a:srgbClr val="000000"/>
                  </a:solidFill>
                  <a:latin typeface="Times New Roman Regular" panose="02020603050405020304" charset="0"/>
                  <a:ea typeface="宋体" charset="0"/>
                  <a:cs typeface="Times New Roman Regular" panose="02020603050405020304" charset="0"/>
                </a:rPr>
                <a:t>(</a:t>
              </a:r>
              <a:r>
                <a:rPr lang="en-US" altLang="zh-CN" kern="100" dirty="0" err="1">
                  <a:solidFill>
                    <a:srgbClr val="000000"/>
                  </a:solidFill>
                  <a:latin typeface="Times New Roman Regular" panose="02020603050405020304" charset="0"/>
                  <a:ea typeface="宋体" charset="0"/>
                  <a:cs typeface="Times New Roman Regular" panose="02020603050405020304" charset="0"/>
                </a:rPr>
                <a:t>input_dir</a:t>
              </a:r>
              <a:r>
                <a:rPr lang="en-US" altLang="zh-CN" kern="100" dirty="0">
                  <a:solidFill>
                    <a:srgbClr val="000000"/>
                  </a:solidFill>
                  <a:latin typeface="Times New Roman Regular" panose="02020603050405020304" charset="0"/>
                  <a:ea typeface="宋体" charset="0"/>
                  <a:cs typeface="Times New Roman Regular" panose="02020603050405020304" charset="0"/>
                </a:rPr>
                <a:t> + file))</a:t>
              </a:r>
              <a:endParaRPr lang="en-US" altLang="zh-CN" kern="100" dirty="0">
                <a:solidFill>
                  <a:srgbClr val="00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10630" y="477466"/>
            <a:ext cx="9217924" cy="5414703"/>
            <a:chOff x="2061824" y="1318206"/>
            <a:chExt cx="7922714" cy="4620080"/>
          </a:xfrm>
        </p:grpSpPr>
        <p:sp>
          <p:nvSpPr>
            <p:cNvPr id="2" name="TextBox 17"/>
            <p:cNvSpPr txBox="1"/>
            <p:nvPr/>
          </p:nvSpPr>
          <p:spPr>
            <a:xfrm>
              <a:off x="2061824" y="1816181"/>
              <a:ext cx="7922714" cy="4122105"/>
            </a:xfrm>
            <a:prstGeom prst="rect">
              <a:avLst/>
            </a:prstGeom>
            <a:noFill/>
            <a:ln w="9525">
              <a:noFill/>
            </a:ln>
          </p:spPr>
          <p:txBody>
            <a:bodyPr wrap="square" anchor="t" anchorCtr="0">
              <a:spAutoFit/>
            </a:bodyPr>
            <a:lstStyle/>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合并所有文件</a:t>
              </a:r>
              <a:endParaRPr lang="zh-CN" altLang="en-US"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data = </a:t>
              </a:r>
              <a:r>
                <a:rPr lang="en-US" altLang="zh-CN" kern="0" dirty="0" err="1">
                  <a:solidFill>
                    <a:srgbClr val="000000"/>
                  </a:solidFill>
                  <a:latin typeface="Times New Roman Regular" panose="02020603050405020304" charset="0"/>
                  <a:ea typeface="宋体" charset="0"/>
                  <a:cs typeface="Times New Roman Regular" panose="02020603050405020304" charset="0"/>
                </a:rPr>
                <a:t>pd.concat</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en-US" altLang="zh-CN" kern="0" dirty="0" err="1">
                  <a:solidFill>
                    <a:srgbClr val="000000"/>
                  </a:solidFill>
                  <a:latin typeface="Times New Roman Regular" panose="02020603050405020304" charset="0"/>
                  <a:ea typeface="宋体" charset="0"/>
                  <a:cs typeface="Times New Roman Regular" panose="02020603050405020304" charset="0"/>
                </a:rPr>
                <a:t>data_list</a:t>
              </a:r>
              <a:r>
                <a:rPr lang="en-US" altLang="zh-CN" kern="0" dirty="0">
                  <a:solidFill>
                    <a:srgbClr val="000000"/>
                  </a:solidFill>
                  <a:latin typeface="Times New Roman Regular" panose="02020603050405020304" charset="0"/>
                  <a:ea typeface="宋体" charset="0"/>
                  <a:cs typeface="Times New Roman Regular" panose="02020603050405020304" charset="0"/>
                </a:rPr>
                <a:t>)  </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重整列索引</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data = </a:t>
              </a:r>
              <a:r>
                <a:rPr lang="en-US" altLang="zh-CN" kern="0" dirty="0" err="1">
                  <a:solidFill>
                    <a:srgbClr val="000000"/>
                  </a:solidFill>
                  <a:latin typeface="Times New Roman Regular" panose="02020603050405020304" charset="0"/>
                  <a:ea typeface="宋体" charset="0"/>
                  <a:cs typeface="Times New Roman Regular" panose="02020603050405020304" charset="0"/>
                </a:rPr>
                <a:t>data.reset_index</a:t>
              </a:r>
              <a:r>
                <a:rPr lang="en-US" altLang="zh-CN" kern="0" dirty="0">
                  <a:solidFill>
                    <a:srgbClr val="000000"/>
                  </a:solidFill>
                  <a:latin typeface="Times New Roman Regular" panose="02020603050405020304" charset="0"/>
                  <a:ea typeface="宋体" charset="0"/>
                  <a:cs typeface="Times New Roman Regular" panose="02020603050405020304" charset="0"/>
                </a:rPr>
                <a:t>()  </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data = </a:t>
              </a:r>
              <a:r>
                <a:rPr lang="en-US" altLang="zh-CN" kern="0" dirty="0" err="1">
                  <a:solidFill>
                    <a:srgbClr val="000000"/>
                  </a:solidFill>
                  <a:latin typeface="Times New Roman Regular" panose="02020603050405020304" charset="0"/>
                  <a:ea typeface="宋体" charset="0"/>
                  <a:cs typeface="Times New Roman Regular" panose="02020603050405020304" charset="0"/>
                </a:rPr>
                <a:t>data.drop</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en-US" altLang="zh-CN" kern="0" dirty="0" err="1">
                  <a:solidFill>
                    <a:srgbClr val="000000"/>
                  </a:solidFill>
                  <a:latin typeface="Times New Roman Regular" panose="02020603050405020304" charset="0"/>
                  <a:ea typeface="宋体" charset="0"/>
                  <a:cs typeface="Times New Roman Regular" panose="02020603050405020304" charset="0"/>
                </a:rPr>
                <a:t>index",axis</a:t>
              </a:r>
              <a:r>
                <a:rPr lang="en-US" altLang="zh-CN" kern="0" dirty="0">
                  <a:solidFill>
                    <a:srgbClr val="000000"/>
                  </a:solidFill>
                  <a:latin typeface="Times New Roman Regular" panose="02020603050405020304" charset="0"/>
                  <a:ea typeface="宋体" charset="0"/>
                  <a:cs typeface="Times New Roman Regular" panose="02020603050405020304" charset="0"/>
                </a:rPr>
                <a:t>=1)</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查看数据记录个数</a:t>
              </a:r>
              <a:endParaRPr lang="zh-CN" altLang="en-US"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print(</a:t>
              </a:r>
              <a:r>
                <a:rPr lang="en-US" altLang="zh-CN" kern="0" dirty="0" err="1">
                  <a:solidFill>
                    <a:srgbClr val="000000"/>
                  </a:solidFill>
                  <a:latin typeface="Times New Roman Regular" panose="02020603050405020304" charset="0"/>
                  <a:ea typeface="宋体" charset="0"/>
                  <a:cs typeface="Times New Roman Regular" panose="02020603050405020304" charset="0"/>
                </a:rPr>
                <a:t>len</a:t>
              </a:r>
              <a:r>
                <a:rPr lang="en-US" altLang="zh-CN" kern="0" dirty="0">
                  <a:solidFill>
                    <a:srgbClr val="000000"/>
                  </a:solidFill>
                  <a:latin typeface="Times New Roman Regular" panose="02020603050405020304" charset="0"/>
                  <a:ea typeface="宋体" charset="0"/>
                  <a:cs typeface="Times New Roman Regular" panose="02020603050405020304" charset="0"/>
                </a:rPr>
                <a:t>(data))</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预览读入文件中的前</a:t>
              </a:r>
              <a:r>
                <a:rPr lang="en-US" altLang="zh-CN" kern="0" dirty="0">
                  <a:solidFill>
                    <a:srgbClr val="000000"/>
                  </a:solidFill>
                  <a:latin typeface="Times New Roman Regular" panose="02020603050405020304" charset="0"/>
                  <a:ea typeface="宋体" charset="0"/>
                  <a:cs typeface="Times New Roman Regular" panose="02020603050405020304" charset="0"/>
                </a:rPr>
                <a:t>5</a:t>
              </a:r>
              <a:r>
                <a:rPr lang="zh-CN" altLang="en-US" kern="0" dirty="0">
                  <a:solidFill>
                    <a:srgbClr val="000000"/>
                  </a:solidFill>
                  <a:latin typeface="Times New Roman Regular" panose="02020603050405020304" charset="0"/>
                  <a:ea typeface="宋体" charset="0"/>
                  <a:cs typeface="Times New Roman Regular" panose="02020603050405020304" charset="0"/>
                </a:rPr>
                <a:t>条记录</a:t>
              </a:r>
              <a:endParaRPr lang="zh-CN" altLang="en-US"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err="1">
                  <a:solidFill>
                    <a:srgbClr val="000000"/>
                  </a:solidFill>
                  <a:latin typeface="Times New Roman Regular" panose="02020603050405020304" charset="0"/>
                  <a:ea typeface="宋体" charset="0"/>
                  <a:cs typeface="Times New Roman Regular" panose="02020603050405020304" charset="0"/>
                </a:rPr>
                <a:t>data.head</a:t>
              </a:r>
              <a:r>
                <a:rPr lang="en-US" altLang="zh-CN" kern="0" dirty="0">
                  <a:solidFill>
                    <a:srgbClr val="000000"/>
                  </a:solidFill>
                  <a:latin typeface="Times New Roman Regular" panose="02020603050405020304" charset="0"/>
                  <a:ea typeface="宋体" charset="0"/>
                  <a:cs typeface="Times New Roman Regular" panose="02020603050405020304" charset="0"/>
                </a:rPr>
                <a:t>(5)</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318206"/>
              <a:ext cx="3977617" cy="445369"/>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4</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将读取完成的文件合并</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82638" y="693490"/>
            <a:ext cx="9937104" cy="5040560"/>
            <a:chOff x="2061824" y="1289121"/>
            <a:chExt cx="7922714" cy="3748502"/>
          </a:xfrm>
        </p:grpSpPr>
        <p:sp>
          <p:nvSpPr>
            <p:cNvPr id="2" name="TextBox 17"/>
            <p:cNvSpPr txBox="1"/>
            <p:nvPr/>
          </p:nvSpPr>
          <p:spPr>
            <a:xfrm>
              <a:off x="2061824" y="1966739"/>
              <a:ext cx="7922714" cy="949180"/>
            </a:xfrm>
            <a:prstGeom prst="rect">
              <a:avLst/>
            </a:prstGeom>
            <a:noFill/>
            <a:ln w="9525">
              <a:noFill/>
            </a:ln>
          </p:spPr>
          <p:txBody>
            <a:bodyPr wrap="square" anchor="t" anchorCtr="0">
              <a:spAutoFit/>
            </a:bodyPr>
            <a:lstStyle/>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 </a:t>
              </a:r>
              <a:r>
                <a:rPr lang="zh-CN" altLang="en-US" kern="0" dirty="0">
                  <a:solidFill>
                    <a:srgbClr val="000000"/>
                  </a:solidFill>
                  <a:latin typeface="Times New Roman Regular" panose="02020603050405020304" charset="0"/>
                  <a:ea typeface="宋体" charset="0"/>
                  <a:cs typeface="Times New Roman Regular" panose="02020603050405020304" charset="0"/>
                </a:rPr>
                <a:t>检索每条房屋信息记录中保存的信息个数</a:t>
              </a:r>
              <a:endParaRPr lang="zh-CN" altLang="en-US"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a:solidFill>
                    <a:srgbClr val="000000"/>
                  </a:solidFill>
                  <a:latin typeface="Times New Roman Regular" panose="02020603050405020304" charset="0"/>
                  <a:ea typeface="宋体" charset="0"/>
                  <a:cs typeface="Times New Roman Regular" panose="02020603050405020304" charset="0"/>
                </a:rPr>
                <a:t>msg = data.</a:t>
              </a:r>
              <a:r>
                <a:rPr lang="zh-CN" altLang="en-US" kern="0" dirty="0">
                  <a:solidFill>
                    <a:srgbClr val="000000"/>
                  </a:solidFill>
                  <a:latin typeface="Times New Roman Regular" panose="02020603050405020304" charset="0"/>
                  <a:ea typeface="宋体" charset="0"/>
                  <a:cs typeface="Times New Roman Regular" panose="02020603050405020304" charset="0"/>
                </a:rPr>
                <a:t>房屋信息</a:t>
              </a:r>
              <a:r>
                <a:rPr lang="en-US" altLang="zh-CN" kern="0" dirty="0">
                  <a:solidFill>
                    <a:srgbClr val="000000"/>
                  </a:solidFill>
                  <a:latin typeface="Times New Roman Regular" panose="02020603050405020304" charset="0"/>
                  <a:ea typeface="宋体" charset="0"/>
                  <a:cs typeface="Times New Roman Regular" panose="02020603050405020304" charset="0"/>
                </a:rPr>
                <a:t>.map(lambda x : </a:t>
              </a:r>
              <a:r>
                <a:rPr lang="en-US" altLang="zh-CN" kern="0" dirty="0" err="1">
                  <a:solidFill>
                    <a:srgbClr val="000000"/>
                  </a:solidFill>
                  <a:latin typeface="Times New Roman Regular" panose="02020603050405020304" charset="0"/>
                  <a:ea typeface="宋体" charset="0"/>
                  <a:cs typeface="Times New Roman Regular" panose="02020603050405020304" charset="0"/>
                </a:rPr>
                <a:t>len</a:t>
              </a:r>
              <a:r>
                <a:rPr lang="en-US" altLang="zh-CN" kern="0" dirty="0">
                  <a:solidFill>
                    <a:srgbClr val="000000"/>
                  </a:solidFill>
                  <a:latin typeface="Times New Roman Regular" panose="02020603050405020304" charset="0"/>
                  <a:ea typeface="宋体" charset="0"/>
                  <a:cs typeface="Times New Roman Regular" panose="02020603050405020304" charset="0"/>
                </a:rPr>
                <a:t>(</a:t>
              </a:r>
              <a:r>
                <a:rPr lang="en-US" altLang="zh-CN" kern="0" dirty="0" err="1">
                  <a:solidFill>
                    <a:srgbClr val="000000"/>
                  </a:solidFill>
                  <a:latin typeface="Times New Roman Regular" panose="02020603050405020304" charset="0"/>
                  <a:ea typeface="宋体" charset="0"/>
                  <a:cs typeface="Times New Roman Regular" panose="02020603050405020304" charset="0"/>
                </a:rPr>
                <a:t>x.split</a:t>
              </a:r>
              <a:r>
                <a:rPr lang="en-US" altLang="zh-CN" kern="0" dirty="0">
                  <a:solidFill>
                    <a:srgbClr val="000000"/>
                  </a:solidFill>
                  <a:latin typeface="Times New Roman Regular" panose="02020603050405020304" charset="0"/>
                  <a:ea typeface="宋体" charset="0"/>
                  <a:cs typeface="Times New Roman Regular" panose="02020603050405020304" charset="0"/>
                </a:rPr>
                <a:t>('|')))  </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a:p>
              <a:pPr indent="266700" algn="just">
                <a:lnSpc>
                  <a:spcPct val="107000"/>
                </a:lnSpc>
              </a:pPr>
              <a:r>
                <a:rPr lang="en-US" altLang="zh-CN" kern="0" dirty="0" err="1">
                  <a:solidFill>
                    <a:srgbClr val="000000"/>
                  </a:solidFill>
                  <a:latin typeface="Times New Roman Regular" panose="02020603050405020304" charset="0"/>
                  <a:ea typeface="宋体" charset="0"/>
                  <a:cs typeface="Times New Roman Regular" panose="02020603050405020304" charset="0"/>
                </a:rPr>
                <a:t>msg.value_counts</a:t>
              </a:r>
              <a:r>
                <a:rPr lang="en-US" altLang="zh-CN" kern="0" dirty="0">
                  <a:solidFill>
                    <a:srgbClr val="000000"/>
                  </a:solidFill>
                  <a:latin typeface="Times New Roman Regular" panose="02020603050405020304" charset="0"/>
                  <a:ea typeface="宋体" charset="0"/>
                  <a:cs typeface="Times New Roman Regular" panose="02020603050405020304" charset="0"/>
                </a:rPr>
                <a:t>()  </a:t>
              </a:r>
              <a:endParaRPr lang="en-US" altLang="zh-CN" kern="0" dirty="0">
                <a:solidFill>
                  <a:srgbClr val="000000"/>
                </a:solidFill>
                <a:latin typeface="Times New Roman Regular" panose="02020603050405020304" charset="0"/>
                <a:ea typeface="宋体" charset="0"/>
                <a:cs typeface="Times New Roman Regular" panose="02020603050405020304" charset="0"/>
              </a:endParaRPr>
            </a:p>
          </p:txBody>
        </p:sp>
        <p:sp>
          <p:nvSpPr>
            <p:cNvPr id="7" name="文本框 6"/>
            <p:cNvSpPr txBox="1"/>
            <p:nvPr/>
          </p:nvSpPr>
          <p:spPr>
            <a:xfrm>
              <a:off x="2061825" y="1289121"/>
              <a:ext cx="5107319" cy="388172"/>
            </a:xfrm>
            <a:prstGeom prst="rect">
              <a:avLst/>
            </a:prstGeom>
            <a:noFill/>
          </p:spPr>
          <p:txBody>
            <a:bodyPr wrap="none" rtlCol="0" anchor="t">
              <a:spAutoFit/>
            </a:bodyPr>
            <a:lstStyle/>
            <a:p>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en-US" altLang="zh-CN" sz="2800" dirty="0">
                  <a:solidFill>
                    <a:srgbClr val="FF0000"/>
                  </a:solidFill>
                  <a:latin typeface="Times New Roman Regular" panose="02020603050405020304" charset="0"/>
                  <a:ea typeface="宋体" charset="0"/>
                  <a:cs typeface="Times New Roman Regular" panose="02020603050405020304" charset="0"/>
                </a:rPr>
                <a:t>5</a:t>
              </a:r>
              <a:r>
                <a:rPr lang="zh-CN" altLang="zh-CN" sz="2800" dirty="0">
                  <a:solidFill>
                    <a:srgbClr val="FF0000"/>
                  </a:solidFill>
                  <a:latin typeface="Times New Roman Regular" panose="02020603050405020304" charset="0"/>
                  <a:ea typeface="宋体" charset="0"/>
                  <a:cs typeface="Times New Roman Regular" panose="02020603050405020304" charset="0"/>
                </a:rPr>
                <a:t>）</a:t>
              </a:r>
              <a:r>
                <a:rPr lang="zh-CN" altLang="en-US" sz="2800" dirty="0">
                  <a:solidFill>
                    <a:srgbClr val="FF0000"/>
                  </a:solidFill>
                  <a:latin typeface="Times New Roman Regular" panose="02020603050405020304" charset="0"/>
                  <a:ea typeface="宋体" charset="0"/>
                  <a:cs typeface="Times New Roman Regular" panose="02020603050405020304" charset="0"/>
                </a:rPr>
                <a:t>检查每条“房屋信息”记录信息量</a:t>
              </a:r>
              <a:endParaRPr lang="zh-CN" altLang="zh-CN" sz="2800" dirty="0">
                <a:solidFill>
                  <a:srgbClr val="FF0000"/>
                </a:solidFill>
                <a:latin typeface="Times New Roman Regular" panose="02020603050405020304" charset="0"/>
                <a:ea typeface="宋体" charset="0"/>
                <a:cs typeface="Times New Roman Regular" panose="02020603050405020304" charset="0"/>
              </a:endParaRPr>
            </a:p>
          </p:txBody>
        </p:sp>
        <p:pic>
          <p:nvPicPr>
            <p:cNvPr id="9" name="图片 8" descr="文本&#10;&#10;描述已自动生成"/>
            <p:cNvPicPr>
              <a:picLocks noChangeAspect="1"/>
            </p:cNvPicPr>
            <p:nvPr/>
          </p:nvPicPr>
          <p:blipFill rotWithShape="1">
            <a:blip r:embed="rId1"/>
            <a:srcRect t="7054"/>
            <a:stretch>
              <a:fillRect/>
            </a:stretch>
          </p:blipFill>
          <p:spPr>
            <a:xfrm>
              <a:off x="2288152" y="3641320"/>
              <a:ext cx="6278360" cy="139630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
</file>

<file path=ppt/tags/tag1.xml><?xml version="1.0" encoding="utf-8"?>
<p:tagLst xmlns:p="http://schemas.openxmlformats.org/presentationml/2006/main">
  <p:tag name="ISPRING_RESOURCE_PATHS_HASH_PRESENTER" val="651b64b2a566c564f539850f67da2374fbc3d0"/>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themeOverride>
</file>

<file path=docProps/app.xml><?xml version="1.0" encoding="utf-8"?>
<Properties xmlns="http://schemas.openxmlformats.org/officeDocument/2006/extended-properties" xmlns:vt="http://schemas.openxmlformats.org/officeDocument/2006/docPropsVTypes">
  <TotalTime>0</TotalTime>
  <Words>9402</Words>
  <Application>WPS 表格</Application>
  <PresentationFormat>自定义</PresentationFormat>
  <Paragraphs>531</Paragraphs>
  <Slides>51</Slides>
  <Notes>2</Notes>
  <HiddenSlides>0</HiddenSlides>
  <MMClips>0</MMClips>
  <ScaleCrop>false</ScaleCrop>
  <HeadingPairs>
    <vt:vector size="6" baseType="variant">
      <vt:variant>
        <vt:lpstr>已用的字体</vt:lpstr>
      </vt:variant>
      <vt:variant>
        <vt:i4>36</vt:i4>
      </vt:variant>
      <vt:variant>
        <vt:lpstr>主题</vt:lpstr>
      </vt:variant>
      <vt:variant>
        <vt:i4>2</vt:i4>
      </vt:variant>
      <vt:variant>
        <vt:lpstr>幻灯片标题</vt:lpstr>
      </vt:variant>
      <vt:variant>
        <vt:i4>51</vt:i4>
      </vt:variant>
    </vt:vector>
  </HeadingPairs>
  <TitlesOfParts>
    <vt:vector size="89" baseType="lpstr">
      <vt:lpstr>Arial</vt:lpstr>
      <vt:lpstr>宋体</vt:lpstr>
      <vt:lpstr>Wingdings</vt:lpstr>
      <vt:lpstr>微软雅黑</vt:lpstr>
      <vt:lpstr>汉仪旗黑</vt:lpstr>
      <vt:lpstr>汉仪书宋二KW</vt:lpstr>
      <vt:lpstr>思源黑体 CN Bold</vt:lpstr>
      <vt:lpstr>汉仪中黑KW</vt:lpstr>
      <vt:lpstr>思源黑体 CN Medium</vt:lpstr>
      <vt:lpstr>FangSong</vt:lpstr>
      <vt:lpstr>方正仿宋_GBK</vt:lpstr>
      <vt:lpstr>Calibri</vt:lpstr>
      <vt:lpstr>Helvetica Neue</vt:lpstr>
      <vt:lpstr>Times New Roman</vt:lpstr>
      <vt:lpstr>Courier New</vt:lpstr>
      <vt:lpstr>宋体</vt:lpstr>
      <vt:lpstr>等线</vt:lpstr>
      <vt:lpstr>宋体</vt:lpstr>
      <vt:lpstr>Cambria Math</vt:lpstr>
      <vt:lpstr>Cambria Math</vt:lpstr>
      <vt:lpstr>字魂105号-简雅黑</vt:lpstr>
      <vt:lpstr>汉仪中等线KW</vt:lpstr>
      <vt:lpstr>Kingsoft Math</vt:lpstr>
      <vt:lpstr>宋体</vt:lpstr>
      <vt:lpstr>Arial Unicode MS</vt:lpstr>
      <vt:lpstr>DejaVu Math TeX Gyre</vt:lpstr>
      <vt:lpstr>FangSong</vt:lpstr>
      <vt:lpstr>Wingdings</vt:lpstr>
      <vt:lpstr>微软雅黑</vt:lpstr>
      <vt:lpstr>思源黑体 CN Bold</vt:lpstr>
      <vt:lpstr>思源黑体 CN Medium</vt:lpstr>
      <vt:lpstr>等线</vt:lpstr>
      <vt:lpstr>Times New Roman Regular</vt:lpstr>
      <vt:lpstr>宋体</vt:lpstr>
      <vt:lpstr>仿宋</vt:lpstr>
      <vt:lpstr>报隶-简</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芥子</cp:lastModifiedBy>
  <cp:revision>4209</cp:revision>
  <dcterms:created xsi:type="dcterms:W3CDTF">2023-03-20T05:43:04Z</dcterms:created>
  <dcterms:modified xsi:type="dcterms:W3CDTF">2023-03-20T05:43:04Z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2052-5.2.1.7798</vt:lpwstr>
  </property>
  <property fmtid="{D5CDD505-2E9C-101B-9397-08002B2CF9AE}" pid="3" name="ICV">
    <vt:lpwstr>45D9BDE2A31CD8D67AED1764C46C38BE_42</vt:lpwstr>
  </property>
</Properties>
</file>